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20" r:id="rId2"/>
  </p:sldMasterIdLst>
  <p:notesMasterIdLst>
    <p:notesMasterId r:id="rId32"/>
  </p:notesMasterIdLst>
  <p:handoutMasterIdLst>
    <p:handoutMasterId r:id="rId33"/>
  </p:handoutMasterIdLst>
  <p:sldIdLst>
    <p:sldId id="272" r:id="rId3"/>
    <p:sldId id="257" r:id="rId4"/>
    <p:sldId id="266" r:id="rId5"/>
    <p:sldId id="261" r:id="rId6"/>
    <p:sldId id="4185" r:id="rId7"/>
    <p:sldId id="273" r:id="rId8"/>
    <p:sldId id="4187" r:id="rId9"/>
    <p:sldId id="4188" r:id="rId10"/>
    <p:sldId id="293" r:id="rId11"/>
    <p:sldId id="302" r:id="rId12"/>
    <p:sldId id="4118" r:id="rId13"/>
    <p:sldId id="4175" r:id="rId14"/>
    <p:sldId id="4181" r:id="rId15"/>
    <p:sldId id="4180" r:id="rId16"/>
    <p:sldId id="4186" r:id="rId17"/>
    <p:sldId id="4148" r:id="rId18"/>
    <p:sldId id="4161" r:id="rId19"/>
    <p:sldId id="4162" r:id="rId20"/>
    <p:sldId id="4163" r:id="rId21"/>
    <p:sldId id="4164" r:id="rId22"/>
    <p:sldId id="4165" r:id="rId23"/>
    <p:sldId id="4166" r:id="rId24"/>
    <p:sldId id="256" r:id="rId25"/>
    <p:sldId id="3324" r:id="rId26"/>
    <p:sldId id="4167" r:id="rId27"/>
    <p:sldId id="4120" r:id="rId28"/>
    <p:sldId id="4182" r:id="rId29"/>
    <p:sldId id="4183" r:id="rId30"/>
    <p:sldId id="28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my P Slides" id="{9C815876-2DE1-40E3-B462-9C51002BE1BE}">
          <p14:sldIdLst>
            <p14:sldId id="272"/>
            <p14:sldId id="257"/>
            <p14:sldId id="266"/>
            <p14:sldId id="261"/>
            <p14:sldId id="4185"/>
            <p14:sldId id="273"/>
            <p14:sldId id="4187"/>
            <p14:sldId id="4188"/>
          </p14:sldIdLst>
        </p14:section>
        <p14:section name="What is Tissue Adhesive" id="{2465D2B8-671B-4745-9D05-290780883E7D}">
          <p14:sldIdLst>
            <p14:sldId id="293"/>
            <p14:sldId id="302"/>
            <p14:sldId id="4118"/>
            <p14:sldId id="4175"/>
            <p14:sldId id="4181"/>
            <p14:sldId id="4180"/>
            <p14:sldId id="4186"/>
          </p14:sldIdLst>
        </p14:section>
        <p14:section name="Begin AMY's slides" id="{BB8E9DED-5172-4D41-B5D6-77C23FD5C19E}">
          <p14:sldIdLst>
            <p14:sldId id="4148"/>
            <p14:sldId id="4161"/>
            <p14:sldId id="4162"/>
            <p14:sldId id="4163"/>
            <p14:sldId id="4164"/>
            <p14:sldId id="4165"/>
            <p14:sldId id="4166"/>
            <p14:sldId id="256"/>
            <p14:sldId id="3324"/>
            <p14:sldId id="4167"/>
          </p14:sldIdLst>
        </p14:section>
        <p14:section name="AMY CASE STUDY" id="{B801A838-959A-4C93-8606-68511478B65C}">
          <p14:sldIdLst>
            <p14:sldId id="4120"/>
            <p14:sldId id="4182"/>
            <p14:sldId id="4183"/>
          </p14:sldIdLst>
        </p14:section>
        <p14:section name="SUMMARY, Q&amp;A" id="{6A2D9A9E-292E-4692-B112-4B3EA313BD7B}">
          <p14:sldIdLst>
            <p14:sldId id="28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C2D4"/>
    <a:srgbClr val="1891AB"/>
    <a:srgbClr val="5E5CA2"/>
    <a:srgbClr val="00A09D"/>
    <a:srgbClr val="EDF694"/>
    <a:srgbClr val="2C85AE"/>
    <a:srgbClr val="5268A5"/>
    <a:srgbClr val="DBA497"/>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D7A779-76BC-42EC-A24C-B17BB87E5AE1}" v="164" dt="2023-08-26T01:30:53.662"/>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16" autoAdjust="0"/>
    <p:restoredTop sz="80888" autoAdjust="0"/>
  </p:normalViewPr>
  <p:slideViewPr>
    <p:cSldViewPr snapToGrid="0">
      <p:cViewPr varScale="1">
        <p:scale>
          <a:sx n="66" d="100"/>
          <a:sy n="66" d="100"/>
        </p:scale>
        <p:origin x="470" y="6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dirty="0"/>
              <a:t>354 Catheters since Dec 2019-August</a:t>
            </a:r>
            <a:r>
              <a:rPr lang="en-US" baseline="0" dirty="0"/>
              <a:t> 1st</a:t>
            </a:r>
            <a:r>
              <a:rPr lang="en-US" dirty="0"/>
              <a:t> 2023</a:t>
            </a:r>
          </a:p>
        </c:rich>
      </c:tx>
      <c:layout>
        <c:manualLayout>
          <c:xMode val="edge"/>
          <c:yMode val="edge"/>
          <c:x val="0.22816214379452568"/>
          <c:y val="6.484149488067038E-3"/>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8072711614173224"/>
          <c:y val="0.18261151681769705"/>
          <c:w val="0.46042076771653545"/>
          <c:h val="0.69063110909011383"/>
        </c:manualLayout>
      </c:layout>
      <c:pieChart>
        <c:varyColors val="1"/>
        <c:ser>
          <c:idx val="0"/>
          <c:order val="0"/>
          <c:tx>
            <c:strRef>
              <c:f>Sheet1!$B$1</c:f>
              <c:strCache>
                <c:ptCount val="1"/>
                <c:pt idx="0">
                  <c:v>325 Catheters since Dec 2019</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D7A-4D12-B804-AF526D95A38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D7A-4D12-B804-AF526D95A38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0D7A-4D12-B804-AF526D95A382}"/>
              </c:ext>
            </c:extLst>
          </c:dPt>
          <c:dLbls>
            <c:dLbl>
              <c:idx val="0"/>
              <c:layout>
                <c:manualLayout>
                  <c:x val="-0.18387758366141732"/>
                  <c:y val="8.3614844757944992E-2"/>
                </c:manualLayout>
              </c:layout>
              <c:tx>
                <c:rich>
                  <a:bodyPr/>
                  <a:lstStyle/>
                  <a:p>
                    <a:fld id="{61230113-BED6-4969-91AC-1E7E7DBF62B3}" type="CATEGORYNAME">
                      <a:rPr lang="en-US"/>
                      <a:pPr/>
                      <a:t>[CATEGORY NAME]</a:t>
                    </a:fld>
                    <a:r>
                      <a:rPr lang="en-US" baseline="0" dirty="0"/>
                      <a:t>, 168</a:t>
                    </a: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D7A-4D12-B804-AF526D95A382}"/>
                </c:ext>
              </c:extLst>
            </c:dLbl>
            <c:dLbl>
              <c:idx val="1"/>
              <c:layout>
                <c:manualLayout>
                  <c:x val="0.12964216289370079"/>
                  <c:y val="-0.24110320859355261"/>
                </c:manualLayout>
              </c:layout>
              <c:tx>
                <c:rich>
                  <a:bodyPr/>
                  <a:lstStyle/>
                  <a:p>
                    <a:fld id="{5DEFC924-107B-46E9-8CD6-A3D92A080C34}" type="CATEGORYNAME">
                      <a:rPr lang="en-US"/>
                      <a:pPr/>
                      <a:t>[CATEGORY NAME]</a:t>
                    </a:fld>
                    <a:r>
                      <a:rPr lang="en-US" baseline="0" dirty="0"/>
                      <a:t>, 194</a:t>
                    </a: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D7A-4D12-B804-AF526D95A382}"/>
                </c:ext>
              </c:extLst>
            </c:dLbl>
            <c:dLbl>
              <c:idx val="2"/>
              <c:layout>
                <c:manualLayout>
                  <c:x val="0.12420244832677166"/>
                  <c:y val="0.15848491889241395"/>
                </c:manualLayout>
              </c:layout>
              <c:tx>
                <c:rich>
                  <a:bodyPr/>
                  <a:lstStyle/>
                  <a:p>
                    <a:fld id="{70908D4D-20A2-4349-8AE8-6CEC6B03C34F}" type="CATEGORYNAME">
                      <a:rPr lang="en-US"/>
                      <a:pPr/>
                      <a:t>[CATEGORY NAME]</a:t>
                    </a:fld>
                    <a:r>
                      <a:rPr lang="en-US" baseline="0" dirty="0"/>
                      <a:t>, 80</a:t>
                    </a: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D7A-4D12-B804-AF526D95A38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PICC</c:v>
                </c:pt>
                <c:pt idx="1">
                  <c:v>Umbilical</c:v>
                </c:pt>
                <c:pt idx="2">
                  <c:v>EDIV/ML</c:v>
                </c:pt>
              </c:strCache>
            </c:strRef>
          </c:cat>
          <c:val>
            <c:numRef>
              <c:f>Sheet1!$B$2:$B$4</c:f>
              <c:numCache>
                <c:formatCode>General</c:formatCode>
                <c:ptCount val="3"/>
                <c:pt idx="0">
                  <c:v>117</c:v>
                </c:pt>
                <c:pt idx="1">
                  <c:v>135</c:v>
                </c:pt>
                <c:pt idx="2">
                  <c:v>62</c:v>
                </c:pt>
              </c:numCache>
            </c:numRef>
          </c:val>
          <c:extLst>
            <c:ext xmlns:c16="http://schemas.microsoft.com/office/drawing/2014/chart" uri="{C3380CC4-5D6E-409C-BE32-E72D297353CC}">
              <c16:uniqueId val="{00000000-0D7A-4D12-B804-AF526D95A38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02A0BC-C798-4576-B1B0-82AB6CCCA3D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CC994F2-42E9-4B7B-95A6-7E9AE78FA538}">
      <dgm:prSet custT="1"/>
      <dgm:spPr/>
      <dgm:t>
        <a:bodyPr/>
        <a:lstStyle/>
        <a:p>
          <a:r>
            <a:rPr lang="en-US" sz="2400" b="1" dirty="0"/>
            <a:t>Often referred to as “GLUE”</a:t>
          </a:r>
        </a:p>
      </dgm:t>
    </dgm:pt>
    <dgm:pt modelId="{EA35B87B-079F-4B04-ACC0-62E20E4042DF}" type="parTrans" cxnId="{C0060C51-5DF9-4AEC-96CD-2B384320188A}">
      <dgm:prSet/>
      <dgm:spPr/>
      <dgm:t>
        <a:bodyPr/>
        <a:lstStyle/>
        <a:p>
          <a:endParaRPr lang="en-US"/>
        </a:p>
      </dgm:t>
    </dgm:pt>
    <dgm:pt modelId="{E8E2C203-3E56-4134-B5BA-CD38CA1A95BD}" type="sibTrans" cxnId="{C0060C51-5DF9-4AEC-96CD-2B384320188A}">
      <dgm:prSet/>
      <dgm:spPr/>
      <dgm:t>
        <a:bodyPr/>
        <a:lstStyle/>
        <a:p>
          <a:endParaRPr lang="en-US"/>
        </a:p>
      </dgm:t>
    </dgm:pt>
    <dgm:pt modelId="{B960089B-7EB6-401C-9A85-96BE9F5DCC62}">
      <dgm:prSet custT="1"/>
      <dgm:spPr/>
      <dgm:t>
        <a:bodyPr/>
        <a:lstStyle/>
        <a:p>
          <a:r>
            <a:rPr lang="en-US" sz="2400" b="1" dirty="0"/>
            <a:t>Liquid monomer upon exposure to moisture and exothermic process  releasing energy as molecules come together</a:t>
          </a:r>
        </a:p>
      </dgm:t>
    </dgm:pt>
    <dgm:pt modelId="{D1B4AE1B-B3C9-49C4-A4CE-F40C85E0E6F6}" type="parTrans" cxnId="{B2BBBD60-FAC9-427E-AB70-EEB334D0B43A}">
      <dgm:prSet/>
      <dgm:spPr/>
      <dgm:t>
        <a:bodyPr/>
        <a:lstStyle/>
        <a:p>
          <a:endParaRPr lang="en-US"/>
        </a:p>
      </dgm:t>
    </dgm:pt>
    <dgm:pt modelId="{B2F614AB-B8C7-40A0-83C8-B3D0F6BA470C}" type="sibTrans" cxnId="{B2BBBD60-FAC9-427E-AB70-EEB334D0B43A}">
      <dgm:prSet/>
      <dgm:spPr/>
      <dgm:t>
        <a:bodyPr/>
        <a:lstStyle/>
        <a:p>
          <a:endParaRPr lang="en-US"/>
        </a:p>
      </dgm:t>
    </dgm:pt>
    <dgm:pt modelId="{F9BB4010-163A-4439-A9EA-762429B81A5C}">
      <dgm:prSet custT="1"/>
      <dgm:spPr/>
      <dgm:t>
        <a:bodyPr/>
        <a:lstStyle/>
        <a:p>
          <a:r>
            <a:rPr lang="en-US" sz="2400" b="1" dirty="0"/>
            <a:t>Used as tissue closure for surgical procedures and wound closures as alternative to sutures</a:t>
          </a:r>
        </a:p>
      </dgm:t>
    </dgm:pt>
    <dgm:pt modelId="{4CE9E056-3C15-449E-AA58-6F9BC9BBAC19}" type="parTrans" cxnId="{C4D116B5-6C55-4B93-98CA-57B95A658DE7}">
      <dgm:prSet/>
      <dgm:spPr/>
      <dgm:t>
        <a:bodyPr/>
        <a:lstStyle/>
        <a:p>
          <a:endParaRPr lang="en-US"/>
        </a:p>
      </dgm:t>
    </dgm:pt>
    <dgm:pt modelId="{CC0014D9-B1E6-4326-AFAA-9F0BB62BFBF1}" type="sibTrans" cxnId="{C4D116B5-6C55-4B93-98CA-57B95A658DE7}">
      <dgm:prSet/>
      <dgm:spPr/>
      <dgm:t>
        <a:bodyPr/>
        <a:lstStyle/>
        <a:p>
          <a:endParaRPr lang="en-US"/>
        </a:p>
      </dgm:t>
    </dgm:pt>
    <dgm:pt modelId="{1BE9E76D-05D0-4675-B4CB-B4D08FAE6DB5}">
      <dgm:prSet custT="1"/>
      <dgm:spPr/>
      <dgm:t>
        <a:bodyPr/>
        <a:lstStyle/>
        <a:p>
          <a:r>
            <a:rPr lang="en-US" sz="2400" b="1" dirty="0"/>
            <a:t>Early use of cyanoacrylates go back to 1950s </a:t>
          </a:r>
        </a:p>
      </dgm:t>
    </dgm:pt>
    <dgm:pt modelId="{29B30AF8-B95D-4E00-B150-50EC216EF4C2}" type="parTrans" cxnId="{6F8A1603-622C-48C4-8B1D-7A22DC086018}">
      <dgm:prSet/>
      <dgm:spPr/>
      <dgm:t>
        <a:bodyPr/>
        <a:lstStyle/>
        <a:p>
          <a:endParaRPr lang="en-US"/>
        </a:p>
      </dgm:t>
    </dgm:pt>
    <dgm:pt modelId="{7CF812F2-2FBA-4727-9D78-E0AAD6AEEFB5}" type="sibTrans" cxnId="{6F8A1603-622C-48C4-8B1D-7A22DC086018}">
      <dgm:prSet/>
      <dgm:spPr/>
      <dgm:t>
        <a:bodyPr/>
        <a:lstStyle/>
        <a:p>
          <a:endParaRPr lang="en-US"/>
        </a:p>
      </dgm:t>
    </dgm:pt>
    <dgm:pt modelId="{142E4D09-8965-4F1D-A30F-BBD5FF485BBD}">
      <dgm:prSet custT="1"/>
      <dgm:spPr/>
      <dgm:t>
        <a:bodyPr/>
        <a:lstStyle/>
        <a:p>
          <a:r>
            <a:rPr lang="en-US" sz="2400" b="1" dirty="0"/>
            <a:t>Vascular access preparation is different, no immediate bonding, more ”tacky” feel on the skin, immediately water-resistant, more flexible higher tensile strength</a:t>
          </a:r>
        </a:p>
      </dgm:t>
    </dgm:pt>
    <dgm:pt modelId="{2FB1BF24-08A5-4501-81FB-DF848CC9F3A4}" type="parTrans" cxnId="{D5D357F7-E86B-452E-9E29-273B97F0A0A1}">
      <dgm:prSet/>
      <dgm:spPr/>
      <dgm:t>
        <a:bodyPr/>
        <a:lstStyle/>
        <a:p>
          <a:endParaRPr lang="en-US"/>
        </a:p>
      </dgm:t>
    </dgm:pt>
    <dgm:pt modelId="{8FB3373F-B0FF-4393-BDBC-0EBC101D816E}" type="sibTrans" cxnId="{D5D357F7-E86B-452E-9E29-273B97F0A0A1}">
      <dgm:prSet/>
      <dgm:spPr/>
      <dgm:t>
        <a:bodyPr/>
        <a:lstStyle/>
        <a:p>
          <a:endParaRPr lang="en-US"/>
        </a:p>
      </dgm:t>
    </dgm:pt>
    <dgm:pt modelId="{BAA4E8FD-3E9A-42AD-89D0-0E8A0ECD8C66}" type="pres">
      <dgm:prSet presAssocID="{8802A0BC-C798-4576-B1B0-82AB6CCCA3DB}" presName="root" presStyleCnt="0">
        <dgm:presLayoutVars>
          <dgm:dir/>
          <dgm:resizeHandles val="exact"/>
        </dgm:presLayoutVars>
      </dgm:prSet>
      <dgm:spPr/>
    </dgm:pt>
    <dgm:pt modelId="{8BFC3E60-87DD-4C4B-9B7A-1ACE20894D02}" type="pres">
      <dgm:prSet presAssocID="{3CC994F2-42E9-4B7B-95A6-7E9AE78FA538}" presName="compNode" presStyleCnt="0"/>
      <dgm:spPr/>
    </dgm:pt>
    <dgm:pt modelId="{DD12BDBE-0310-486A-9366-A6439463F61C}" type="pres">
      <dgm:prSet presAssocID="{3CC994F2-42E9-4B7B-95A6-7E9AE78FA538}" presName="bgRect" presStyleLbl="bgShp" presStyleIdx="0" presStyleCnt="5"/>
      <dgm:spPr/>
    </dgm:pt>
    <dgm:pt modelId="{19BF1F18-41F9-460D-9FD6-7AA55EA38A3F}" type="pres">
      <dgm:prSet presAssocID="{3CC994F2-42E9-4B7B-95A6-7E9AE78FA53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lue"/>
        </a:ext>
      </dgm:extLst>
    </dgm:pt>
    <dgm:pt modelId="{E412D5BE-6BD0-4856-9D2D-9118B361E84C}" type="pres">
      <dgm:prSet presAssocID="{3CC994F2-42E9-4B7B-95A6-7E9AE78FA538}" presName="spaceRect" presStyleCnt="0"/>
      <dgm:spPr/>
    </dgm:pt>
    <dgm:pt modelId="{E635DC31-DFB7-44B0-8C25-0DF60301C425}" type="pres">
      <dgm:prSet presAssocID="{3CC994F2-42E9-4B7B-95A6-7E9AE78FA538}" presName="parTx" presStyleLbl="revTx" presStyleIdx="0" presStyleCnt="5">
        <dgm:presLayoutVars>
          <dgm:chMax val="0"/>
          <dgm:chPref val="0"/>
        </dgm:presLayoutVars>
      </dgm:prSet>
      <dgm:spPr/>
    </dgm:pt>
    <dgm:pt modelId="{F70A40A2-737A-4876-9716-0DEAEED08003}" type="pres">
      <dgm:prSet presAssocID="{E8E2C203-3E56-4134-B5BA-CD38CA1A95BD}" presName="sibTrans" presStyleCnt="0"/>
      <dgm:spPr/>
    </dgm:pt>
    <dgm:pt modelId="{8D8127F6-8293-4264-8962-009D03D6E5E5}" type="pres">
      <dgm:prSet presAssocID="{B960089B-7EB6-401C-9A85-96BE9F5DCC62}" presName="compNode" presStyleCnt="0"/>
      <dgm:spPr/>
    </dgm:pt>
    <dgm:pt modelId="{CB16D833-02ED-44F7-A168-32E3C719222A}" type="pres">
      <dgm:prSet presAssocID="{B960089B-7EB6-401C-9A85-96BE9F5DCC62}" presName="bgRect" presStyleLbl="bgShp" presStyleIdx="1" presStyleCnt="5"/>
      <dgm:spPr/>
    </dgm:pt>
    <dgm:pt modelId="{0A77E4FE-7E72-4342-8A93-6C5A6E5FEA4C}" type="pres">
      <dgm:prSet presAssocID="{B960089B-7EB6-401C-9A85-96BE9F5DCC6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ientist"/>
        </a:ext>
      </dgm:extLst>
    </dgm:pt>
    <dgm:pt modelId="{F7AEDC24-5938-43A9-8F03-697492FD3B3A}" type="pres">
      <dgm:prSet presAssocID="{B960089B-7EB6-401C-9A85-96BE9F5DCC62}" presName="spaceRect" presStyleCnt="0"/>
      <dgm:spPr/>
    </dgm:pt>
    <dgm:pt modelId="{488AA386-2DE4-423A-BED1-1EDACF8E0F27}" type="pres">
      <dgm:prSet presAssocID="{B960089B-7EB6-401C-9A85-96BE9F5DCC62}" presName="parTx" presStyleLbl="revTx" presStyleIdx="1" presStyleCnt="5">
        <dgm:presLayoutVars>
          <dgm:chMax val="0"/>
          <dgm:chPref val="0"/>
        </dgm:presLayoutVars>
      </dgm:prSet>
      <dgm:spPr/>
    </dgm:pt>
    <dgm:pt modelId="{ED7060ED-42D5-4C8D-AEAC-F59F9A43AA68}" type="pres">
      <dgm:prSet presAssocID="{B2F614AB-B8C7-40A0-83C8-B3D0F6BA470C}" presName="sibTrans" presStyleCnt="0"/>
      <dgm:spPr/>
    </dgm:pt>
    <dgm:pt modelId="{EDAC7674-8A96-4206-941D-E41F8A81F01C}" type="pres">
      <dgm:prSet presAssocID="{F9BB4010-163A-4439-A9EA-762429B81A5C}" presName="compNode" presStyleCnt="0"/>
      <dgm:spPr/>
    </dgm:pt>
    <dgm:pt modelId="{E1CC2954-DFF0-42E0-BA9A-3DC4DCBE2F43}" type="pres">
      <dgm:prSet presAssocID="{F9BB4010-163A-4439-A9EA-762429B81A5C}" presName="bgRect" presStyleLbl="bgShp" presStyleIdx="2" presStyleCnt="5"/>
      <dgm:spPr/>
    </dgm:pt>
    <dgm:pt modelId="{8F692E66-20D7-49F7-9465-9E9C6C0D6402}" type="pres">
      <dgm:prSet presAssocID="{F9BB4010-163A-4439-A9EA-762429B81A5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44CBDC4D-3D68-4A20-B1AF-D40D78CC9F24}" type="pres">
      <dgm:prSet presAssocID="{F9BB4010-163A-4439-A9EA-762429B81A5C}" presName="spaceRect" presStyleCnt="0"/>
      <dgm:spPr/>
    </dgm:pt>
    <dgm:pt modelId="{B8F605C2-D62E-4C41-8924-0C70DD35FED3}" type="pres">
      <dgm:prSet presAssocID="{F9BB4010-163A-4439-A9EA-762429B81A5C}" presName="parTx" presStyleLbl="revTx" presStyleIdx="2" presStyleCnt="5">
        <dgm:presLayoutVars>
          <dgm:chMax val="0"/>
          <dgm:chPref val="0"/>
        </dgm:presLayoutVars>
      </dgm:prSet>
      <dgm:spPr/>
    </dgm:pt>
    <dgm:pt modelId="{0E7F27B6-93C4-4296-A8C0-470D24D1885B}" type="pres">
      <dgm:prSet presAssocID="{CC0014D9-B1E6-4326-AFAA-9F0BB62BFBF1}" presName="sibTrans" presStyleCnt="0"/>
      <dgm:spPr/>
    </dgm:pt>
    <dgm:pt modelId="{6E147E21-0747-45F9-B893-D26323B01090}" type="pres">
      <dgm:prSet presAssocID="{1BE9E76D-05D0-4675-B4CB-B4D08FAE6DB5}" presName="compNode" presStyleCnt="0"/>
      <dgm:spPr/>
    </dgm:pt>
    <dgm:pt modelId="{EA1687CE-52F2-42D9-9F09-E8EECF753D14}" type="pres">
      <dgm:prSet presAssocID="{1BE9E76D-05D0-4675-B4CB-B4D08FAE6DB5}" presName="bgRect" presStyleLbl="bgShp" presStyleIdx="3" presStyleCnt="5"/>
      <dgm:spPr/>
    </dgm:pt>
    <dgm:pt modelId="{28FC4AD3-7971-4D04-94BF-570D8C10AEA2}" type="pres">
      <dgm:prSet presAssocID="{1BE9E76D-05D0-4675-B4CB-B4D08FAE6DB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NA"/>
        </a:ext>
      </dgm:extLst>
    </dgm:pt>
    <dgm:pt modelId="{CD67768B-B7C0-479F-BBA3-9E90517BAFFB}" type="pres">
      <dgm:prSet presAssocID="{1BE9E76D-05D0-4675-B4CB-B4D08FAE6DB5}" presName="spaceRect" presStyleCnt="0"/>
      <dgm:spPr/>
    </dgm:pt>
    <dgm:pt modelId="{B369E777-7B12-435B-BEE9-B8656F20CE6B}" type="pres">
      <dgm:prSet presAssocID="{1BE9E76D-05D0-4675-B4CB-B4D08FAE6DB5}" presName="parTx" presStyleLbl="revTx" presStyleIdx="3" presStyleCnt="5">
        <dgm:presLayoutVars>
          <dgm:chMax val="0"/>
          <dgm:chPref val="0"/>
        </dgm:presLayoutVars>
      </dgm:prSet>
      <dgm:spPr/>
    </dgm:pt>
    <dgm:pt modelId="{61048E8F-986D-4A3D-9547-DB07DD8A6CA9}" type="pres">
      <dgm:prSet presAssocID="{7CF812F2-2FBA-4727-9D78-E0AAD6AEEFB5}" presName="sibTrans" presStyleCnt="0"/>
      <dgm:spPr/>
    </dgm:pt>
    <dgm:pt modelId="{BA31D715-EAD3-4D81-98D1-1FA5C1003727}" type="pres">
      <dgm:prSet presAssocID="{142E4D09-8965-4F1D-A30F-BBD5FF485BBD}" presName="compNode" presStyleCnt="0"/>
      <dgm:spPr/>
    </dgm:pt>
    <dgm:pt modelId="{6F07BBC7-6ED2-46F4-BDE4-05FA47A8EEC7}" type="pres">
      <dgm:prSet presAssocID="{142E4D09-8965-4F1D-A30F-BBD5FF485BBD}" presName="bgRect" presStyleLbl="bgShp" presStyleIdx="4" presStyleCnt="5"/>
      <dgm:spPr/>
    </dgm:pt>
    <dgm:pt modelId="{89D6F5BF-145C-4B2E-8277-076BED70F23C}" type="pres">
      <dgm:prSet presAssocID="{142E4D09-8965-4F1D-A30F-BBD5FF485BB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IV"/>
        </a:ext>
      </dgm:extLst>
    </dgm:pt>
    <dgm:pt modelId="{CF2B999F-55B6-4CD3-AEFA-552960057598}" type="pres">
      <dgm:prSet presAssocID="{142E4D09-8965-4F1D-A30F-BBD5FF485BBD}" presName="spaceRect" presStyleCnt="0"/>
      <dgm:spPr/>
    </dgm:pt>
    <dgm:pt modelId="{83912FD9-289A-4510-92FF-77F79E4A0F20}" type="pres">
      <dgm:prSet presAssocID="{142E4D09-8965-4F1D-A30F-BBD5FF485BBD}" presName="parTx" presStyleLbl="revTx" presStyleIdx="4" presStyleCnt="5">
        <dgm:presLayoutVars>
          <dgm:chMax val="0"/>
          <dgm:chPref val="0"/>
        </dgm:presLayoutVars>
      </dgm:prSet>
      <dgm:spPr/>
    </dgm:pt>
  </dgm:ptLst>
  <dgm:cxnLst>
    <dgm:cxn modelId="{6F8A1603-622C-48C4-8B1D-7A22DC086018}" srcId="{8802A0BC-C798-4576-B1B0-82AB6CCCA3DB}" destId="{1BE9E76D-05D0-4675-B4CB-B4D08FAE6DB5}" srcOrd="3" destOrd="0" parTransId="{29B30AF8-B95D-4E00-B150-50EC216EF4C2}" sibTransId="{7CF812F2-2FBA-4727-9D78-E0AAD6AEEFB5}"/>
    <dgm:cxn modelId="{77708D0B-DD63-4EE4-861A-9ADDA196864F}" type="presOf" srcId="{3CC994F2-42E9-4B7B-95A6-7E9AE78FA538}" destId="{E635DC31-DFB7-44B0-8C25-0DF60301C425}" srcOrd="0" destOrd="0" presId="urn:microsoft.com/office/officeart/2018/2/layout/IconVerticalSolidList"/>
    <dgm:cxn modelId="{25CA203C-7D32-4807-A484-00281AB5A6CA}" type="presOf" srcId="{1BE9E76D-05D0-4675-B4CB-B4D08FAE6DB5}" destId="{B369E777-7B12-435B-BEE9-B8656F20CE6B}" srcOrd="0" destOrd="0" presId="urn:microsoft.com/office/officeart/2018/2/layout/IconVerticalSolidList"/>
    <dgm:cxn modelId="{B2BBBD60-FAC9-427E-AB70-EEB334D0B43A}" srcId="{8802A0BC-C798-4576-B1B0-82AB6CCCA3DB}" destId="{B960089B-7EB6-401C-9A85-96BE9F5DCC62}" srcOrd="1" destOrd="0" parTransId="{D1B4AE1B-B3C9-49C4-A4CE-F40C85E0E6F6}" sibTransId="{B2F614AB-B8C7-40A0-83C8-B3D0F6BA470C}"/>
    <dgm:cxn modelId="{C0060C51-5DF9-4AEC-96CD-2B384320188A}" srcId="{8802A0BC-C798-4576-B1B0-82AB6CCCA3DB}" destId="{3CC994F2-42E9-4B7B-95A6-7E9AE78FA538}" srcOrd="0" destOrd="0" parTransId="{EA35B87B-079F-4B04-ACC0-62E20E4042DF}" sibTransId="{E8E2C203-3E56-4134-B5BA-CD38CA1A95BD}"/>
    <dgm:cxn modelId="{99918579-9817-4C29-B8BC-ED6390318A31}" type="presOf" srcId="{F9BB4010-163A-4439-A9EA-762429B81A5C}" destId="{B8F605C2-D62E-4C41-8924-0C70DD35FED3}" srcOrd="0" destOrd="0" presId="urn:microsoft.com/office/officeart/2018/2/layout/IconVerticalSolidList"/>
    <dgm:cxn modelId="{DBCD8C82-922A-431C-8114-1994305B686A}" type="presOf" srcId="{142E4D09-8965-4F1D-A30F-BBD5FF485BBD}" destId="{83912FD9-289A-4510-92FF-77F79E4A0F20}" srcOrd="0" destOrd="0" presId="urn:microsoft.com/office/officeart/2018/2/layout/IconVerticalSolidList"/>
    <dgm:cxn modelId="{C4D116B5-6C55-4B93-98CA-57B95A658DE7}" srcId="{8802A0BC-C798-4576-B1B0-82AB6CCCA3DB}" destId="{F9BB4010-163A-4439-A9EA-762429B81A5C}" srcOrd="2" destOrd="0" parTransId="{4CE9E056-3C15-449E-AA58-6F9BC9BBAC19}" sibTransId="{CC0014D9-B1E6-4326-AFAA-9F0BB62BFBF1}"/>
    <dgm:cxn modelId="{49080AD5-0CD3-45AB-9578-38C7D89FAA36}" type="presOf" srcId="{8802A0BC-C798-4576-B1B0-82AB6CCCA3DB}" destId="{BAA4E8FD-3E9A-42AD-89D0-0E8A0ECD8C66}" srcOrd="0" destOrd="0" presId="urn:microsoft.com/office/officeart/2018/2/layout/IconVerticalSolidList"/>
    <dgm:cxn modelId="{4762B5F2-E0C6-4A05-A403-0928F4E3C705}" type="presOf" srcId="{B960089B-7EB6-401C-9A85-96BE9F5DCC62}" destId="{488AA386-2DE4-423A-BED1-1EDACF8E0F27}" srcOrd="0" destOrd="0" presId="urn:microsoft.com/office/officeart/2018/2/layout/IconVerticalSolidList"/>
    <dgm:cxn modelId="{D5D357F7-E86B-452E-9E29-273B97F0A0A1}" srcId="{8802A0BC-C798-4576-B1B0-82AB6CCCA3DB}" destId="{142E4D09-8965-4F1D-A30F-BBD5FF485BBD}" srcOrd="4" destOrd="0" parTransId="{2FB1BF24-08A5-4501-81FB-DF848CC9F3A4}" sibTransId="{8FB3373F-B0FF-4393-BDBC-0EBC101D816E}"/>
    <dgm:cxn modelId="{FCE9E29D-D73C-45FF-9951-0A25AAF21B77}" type="presParOf" srcId="{BAA4E8FD-3E9A-42AD-89D0-0E8A0ECD8C66}" destId="{8BFC3E60-87DD-4C4B-9B7A-1ACE20894D02}" srcOrd="0" destOrd="0" presId="urn:microsoft.com/office/officeart/2018/2/layout/IconVerticalSolidList"/>
    <dgm:cxn modelId="{3DF3FD73-5103-4D7C-85B6-3E3164063390}" type="presParOf" srcId="{8BFC3E60-87DD-4C4B-9B7A-1ACE20894D02}" destId="{DD12BDBE-0310-486A-9366-A6439463F61C}" srcOrd="0" destOrd="0" presId="urn:microsoft.com/office/officeart/2018/2/layout/IconVerticalSolidList"/>
    <dgm:cxn modelId="{96DE8B31-5222-423B-B03D-FDCB8A42590E}" type="presParOf" srcId="{8BFC3E60-87DD-4C4B-9B7A-1ACE20894D02}" destId="{19BF1F18-41F9-460D-9FD6-7AA55EA38A3F}" srcOrd="1" destOrd="0" presId="urn:microsoft.com/office/officeart/2018/2/layout/IconVerticalSolidList"/>
    <dgm:cxn modelId="{D39397D1-44AD-47E3-8F6C-73AD495217AD}" type="presParOf" srcId="{8BFC3E60-87DD-4C4B-9B7A-1ACE20894D02}" destId="{E412D5BE-6BD0-4856-9D2D-9118B361E84C}" srcOrd="2" destOrd="0" presId="urn:microsoft.com/office/officeart/2018/2/layout/IconVerticalSolidList"/>
    <dgm:cxn modelId="{D9AF7BA2-75BD-4E05-A391-0FDF32254F3F}" type="presParOf" srcId="{8BFC3E60-87DD-4C4B-9B7A-1ACE20894D02}" destId="{E635DC31-DFB7-44B0-8C25-0DF60301C425}" srcOrd="3" destOrd="0" presId="urn:microsoft.com/office/officeart/2018/2/layout/IconVerticalSolidList"/>
    <dgm:cxn modelId="{902DE3F9-BCBD-438D-B99D-D820CF3520BB}" type="presParOf" srcId="{BAA4E8FD-3E9A-42AD-89D0-0E8A0ECD8C66}" destId="{F70A40A2-737A-4876-9716-0DEAEED08003}" srcOrd="1" destOrd="0" presId="urn:microsoft.com/office/officeart/2018/2/layout/IconVerticalSolidList"/>
    <dgm:cxn modelId="{7AC6821C-5496-48E7-9AD4-71D716ADEAED}" type="presParOf" srcId="{BAA4E8FD-3E9A-42AD-89D0-0E8A0ECD8C66}" destId="{8D8127F6-8293-4264-8962-009D03D6E5E5}" srcOrd="2" destOrd="0" presId="urn:microsoft.com/office/officeart/2018/2/layout/IconVerticalSolidList"/>
    <dgm:cxn modelId="{E6B644C6-76F4-415C-9CA1-5405CB9B9300}" type="presParOf" srcId="{8D8127F6-8293-4264-8962-009D03D6E5E5}" destId="{CB16D833-02ED-44F7-A168-32E3C719222A}" srcOrd="0" destOrd="0" presId="urn:microsoft.com/office/officeart/2018/2/layout/IconVerticalSolidList"/>
    <dgm:cxn modelId="{D0EF8B83-6E0D-4339-818E-EBCF310CEA1B}" type="presParOf" srcId="{8D8127F6-8293-4264-8962-009D03D6E5E5}" destId="{0A77E4FE-7E72-4342-8A93-6C5A6E5FEA4C}" srcOrd="1" destOrd="0" presId="urn:microsoft.com/office/officeart/2018/2/layout/IconVerticalSolidList"/>
    <dgm:cxn modelId="{D650146F-4E31-4FAA-8721-01586979D080}" type="presParOf" srcId="{8D8127F6-8293-4264-8962-009D03D6E5E5}" destId="{F7AEDC24-5938-43A9-8F03-697492FD3B3A}" srcOrd="2" destOrd="0" presId="urn:microsoft.com/office/officeart/2018/2/layout/IconVerticalSolidList"/>
    <dgm:cxn modelId="{A77EF6FA-842F-430D-B453-7DFB3B944B08}" type="presParOf" srcId="{8D8127F6-8293-4264-8962-009D03D6E5E5}" destId="{488AA386-2DE4-423A-BED1-1EDACF8E0F27}" srcOrd="3" destOrd="0" presId="urn:microsoft.com/office/officeart/2018/2/layout/IconVerticalSolidList"/>
    <dgm:cxn modelId="{A7B874DF-941F-47FD-B3B5-CB72147B5BF8}" type="presParOf" srcId="{BAA4E8FD-3E9A-42AD-89D0-0E8A0ECD8C66}" destId="{ED7060ED-42D5-4C8D-AEAC-F59F9A43AA68}" srcOrd="3" destOrd="0" presId="urn:microsoft.com/office/officeart/2018/2/layout/IconVerticalSolidList"/>
    <dgm:cxn modelId="{44220E8D-8D98-46D9-958D-FC4378674B6F}" type="presParOf" srcId="{BAA4E8FD-3E9A-42AD-89D0-0E8A0ECD8C66}" destId="{EDAC7674-8A96-4206-941D-E41F8A81F01C}" srcOrd="4" destOrd="0" presId="urn:microsoft.com/office/officeart/2018/2/layout/IconVerticalSolidList"/>
    <dgm:cxn modelId="{F1CA29A8-3E33-432B-8B0F-31A8C6DD71AA}" type="presParOf" srcId="{EDAC7674-8A96-4206-941D-E41F8A81F01C}" destId="{E1CC2954-DFF0-42E0-BA9A-3DC4DCBE2F43}" srcOrd="0" destOrd="0" presId="urn:microsoft.com/office/officeart/2018/2/layout/IconVerticalSolidList"/>
    <dgm:cxn modelId="{14824892-BE93-461F-B372-87DC29A944E7}" type="presParOf" srcId="{EDAC7674-8A96-4206-941D-E41F8A81F01C}" destId="{8F692E66-20D7-49F7-9465-9E9C6C0D6402}" srcOrd="1" destOrd="0" presId="urn:microsoft.com/office/officeart/2018/2/layout/IconVerticalSolidList"/>
    <dgm:cxn modelId="{28EF58EE-1A53-4E6D-B6EA-FB8604D2F052}" type="presParOf" srcId="{EDAC7674-8A96-4206-941D-E41F8A81F01C}" destId="{44CBDC4D-3D68-4A20-B1AF-D40D78CC9F24}" srcOrd="2" destOrd="0" presId="urn:microsoft.com/office/officeart/2018/2/layout/IconVerticalSolidList"/>
    <dgm:cxn modelId="{239FCDF5-E9D1-47CD-BEE6-594F784493B4}" type="presParOf" srcId="{EDAC7674-8A96-4206-941D-E41F8A81F01C}" destId="{B8F605C2-D62E-4C41-8924-0C70DD35FED3}" srcOrd="3" destOrd="0" presId="urn:microsoft.com/office/officeart/2018/2/layout/IconVerticalSolidList"/>
    <dgm:cxn modelId="{8E5DEB6D-CFED-43F6-8F86-D88FFC8CD52A}" type="presParOf" srcId="{BAA4E8FD-3E9A-42AD-89D0-0E8A0ECD8C66}" destId="{0E7F27B6-93C4-4296-A8C0-470D24D1885B}" srcOrd="5" destOrd="0" presId="urn:microsoft.com/office/officeart/2018/2/layout/IconVerticalSolidList"/>
    <dgm:cxn modelId="{C056A99B-7CEE-4E8E-942A-BB83F34201B4}" type="presParOf" srcId="{BAA4E8FD-3E9A-42AD-89D0-0E8A0ECD8C66}" destId="{6E147E21-0747-45F9-B893-D26323B01090}" srcOrd="6" destOrd="0" presId="urn:microsoft.com/office/officeart/2018/2/layout/IconVerticalSolidList"/>
    <dgm:cxn modelId="{7FF1C174-2C9F-42B5-B76D-516215A86887}" type="presParOf" srcId="{6E147E21-0747-45F9-B893-D26323B01090}" destId="{EA1687CE-52F2-42D9-9F09-E8EECF753D14}" srcOrd="0" destOrd="0" presId="urn:microsoft.com/office/officeart/2018/2/layout/IconVerticalSolidList"/>
    <dgm:cxn modelId="{A277161B-6903-4BD7-8B44-50DB66BFB838}" type="presParOf" srcId="{6E147E21-0747-45F9-B893-D26323B01090}" destId="{28FC4AD3-7971-4D04-94BF-570D8C10AEA2}" srcOrd="1" destOrd="0" presId="urn:microsoft.com/office/officeart/2018/2/layout/IconVerticalSolidList"/>
    <dgm:cxn modelId="{2C43C691-5275-4FB2-A97E-20C0E1BB16F0}" type="presParOf" srcId="{6E147E21-0747-45F9-B893-D26323B01090}" destId="{CD67768B-B7C0-479F-BBA3-9E90517BAFFB}" srcOrd="2" destOrd="0" presId="urn:microsoft.com/office/officeart/2018/2/layout/IconVerticalSolidList"/>
    <dgm:cxn modelId="{1BC3FD5E-AD68-4F07-AF56-DCD3178B5F0D}" type="presParOf" srcId="{6E147E21-0747-45F9-B893-D26323B01090}" destId="{B369E777-7B12-435B-BEE9-B8656F20CE6B}" srcOrd="3" destOrd="0" presId="urn:microsoft.com/office/officeart/2018/2/layout/IconVerticalSolidList"/>
    <dgm:cxn modelId="{CE5112D1-6DDA-422D-8FB5-9CE3F6599676}" type="presParOf" srcId="{BAA4E8FD-3E9A-42AD-89D0-0E8A0ECD8C66}" destId="{61048E8F-986D-4A3D-9547-DB07DD8A6CA9}" srcOrd="7" destOrd="0" presId="urn:microsoft.com/office/officeart/2018/2/layout/IconVerticalSolidList"/>
    <dgm:cxn modelId="{843AD1E7-96C4-46EC-856C-3C8EFA2E29BB}" type="presParOf" srcId="{BAA4E8FD-3E9A-42AD-89D0-0E8A0ECD8C66}" destId="{BA31D715-EAD3-4D81-98D1-1FA5C1003727}" srcOrd="8" destOrd="0" presId="urn:microsoft.com/office/officeart/2018/2/layout/IconVerticalSolidList"/>
    <dgm:cxn modelId="{47460253-C55E-431E-9265-FEA5EF8950F5}" type="presParOf" srcId="{BA31D715-EAD3-4D81-98D1-1FA5C1003727}" destId="{6F07BBC7-6ED2-46F4-BDE4-05FA47A8EEC7}" srcOrd="0" destOrd="0" presId="urn:microsoft.com/office/officeart/2018/2/layout/IconVerticalSolidList"/>
    <dgm:cxn modelId="{CC69D92F-2AC8-4EB8-B71A-F8FF89973751}" type="presParOf" srcId="{BA31D715-EAD3-4D81-98D1-1FA5C1003727}" destId="{89D6F5BF-145C-4B2E-8277-076BED70F23C}" srcOrd="1" destOrd="0" presId="urn:microsoft.com/office/officeart/2018/2/layout/IconVerticalSolidList"/>
    <dgm:cxn modelId="{ED076953-0703-4A06-88F0-434E1BD711B1}" type="presParOf" srcId="{BA31D715-EAD3-4D81-98D1-1FA5C1003727}" destId="{CF2B999F-55B6-4CD3-AEFA-552960057598}" srcOrd="2" destOrd="0" presId="urn:microsoft.com/office/officeart/2018/2/layout/IconVerticalSolidList"/>
    <dgm:cxn modelId="{591F8C1B-A21A-476F-9D0E-A1BF996B5B2D}" type="presParOf" srcId="{BA31D715-EAD3-4D81-98D1-1FA5C1003727}" destId="{83912FD9-289A-4510-92FF-77F79E4A0F2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82290A-11C3-4362-912C-9B104C119D42}" type="doc">
      <dgm:prSet loTypeId="urn:microsoft.com/office/officeart/2005/8/layout/vList2" loCatId="list" qsTypeId="urn:microsoft.com/office/officeart/2005/8/quickstyle/simple1" qsCatId="simple" csTypeId="urn:microsoft.com/office/officeart/2005/8/colors/accent1_1" csCatId="accent1"/>
      <dgm:spPr/>
      <dgm:t>
        <a:bodyPr/>
        <a:lstStyle/>
        <a:p>
          <a:endParaRPr lang="en-US"/>
        </a:p>
      </dgm:t>
    </dgm:pt>
    <dgm:pt modelId="{624D3200-8E55-4A19-A6F0-C2426DF9D46D}">
      <dgm:prSet custT="1"/>
      <dgm:spPr/>
      <dgm:t>
        <a:bodyPr/>
        <a:lstStyle/>
        <a:p>
          <a:r>
            <a:rPr lang="en-US" sz="3200" dirty="0"/>
            <a:t>Low water activity is a limiting factor for microbial survival</a:t>
          </a:r>
        </a:p>
      </dgm:t>
    </dgm:pt>
    <dgm:pt modelId="{33C29D87-3EFE-4547-83AB-9CEE73C67C66}" type="parTrans" cxnId="{F2566572-5376-44E3-8C60-11573679FCDB}">
      <dgm:prSet/>
      <dgm:spPr/>
      <dgm:t>
        <a:bodyPr/>
        <a:lstStyle/>
        <a:p>
          <a:endParaRPr lang="en-US"/>
        </a:p>
      </dgm:t>
    </dgm:pt>
    <dgm:pt modelId="{CC5D08C9-8D74-466F-8CCA-5AB44206D3FB}" type="sibTrans" cxnId="{F2566572-5376-44E3-8C60-11573679FCDB}">
      <dgm:prSet/>
      <dgm:spPr/>
      <dgm:t>
        <a:bodyPr/>
        <a:lstStyle/>
        <a:p>
          <a:endParaRPr lang="en-US"/>
        </a:p>
      </dgm:t>
    </dgm:pt>
    <dgm:pt modelId="{11B6E952-C4F5-45B9-9952-FBC37DFCB162}">
      <dgm:prSet custT="1"/>
      <dgm:spPr/>
      <dgm:t>
        <a:bodyPr/>
        <a:lstStyle/>
        <a:p>
          <a:r>
            <a:rPr lang="en-US" sz="3200" dirty="0"/>
            <a:t>Completely kills &gt;/= 8 log of bacteria after a 3-minute contact time</a:t>
          </a:r>
        </a:p>
      </dgm:t>
    </dgm:pt>
    <dgm:pt modelId="{1581E0FB-8400-457B-9A66-0327A2E02ADA}" type="parTrans" cxnId="{9F66C856-DD18-4217-9828-83FA952842F5}">
      <dgm:prSet/>
      <dgm:spPr/>
      <dgm:t>
        <a:bodyPr/>
        <a:lstStyle/>
        <a:p>
          <a:endParaRPr lang="en-US"/>
        </a:p>
      </dgm:t>
    </dgm:pt>
    <dgm:pt modelId="{7DFF4F18-2D96-432C-A4CB-D2D5507A4EE0}" type="sibTrans" cxnId="{9F66C856-DD18-4217-9828-83FA952842F5}">
      <dgm:prSet/>
      <dgm:spPr/>
      <dgm:t>
        <a:bodyPr/>
        <a:lstStyle/>
        <a:p>
          <a:endParaRPr lang="en-US"/>
        </a:p>
      </dgm:t>
    </dgm:pt>
    <dgm:pt modelId="{0868DED3-310C-4165-B44E-E359EB3B52C6}">
      <dgm:prSet custT="1"/>
      <dgm:spPr/>
      <dgm:t>
        <a:bodyPr/>
        <a:lstStyle/>
        <a:p>
          <a:r>
            <a:rPr lang="en-US" sz="3200" dirty="0"/>
            <a:t>Broad spectrum: </a:t>
          </a:r>
          <a:br>
            <a:rPr lang="en-US" sz="3200" dirty="0"/>
          </a:br>
          <a:r>
            <a:rPr lang="en-US" sz="3200" dirty="0"/>
            <a:t>Gram –, Gram +, Yeast, Fungi</a:t>
          </a:r>
        </a:p>
      </dgm:t>
    </dgm:pt>
    <dgm:pt modelId="{9B0318D2-2467-4872-B042-FB33BC9E8B96}" type="parTrans" cxnId="{A4D42AB6-C4EB-47EE-B7FE-EC9BAA87E1EA}">
      <dgm:prSet/>
      <dgm:spPr/>
      <dgm:t>
        <a:bodyPr/>
        <a:lstStyle/>
        <a:p>
          <a:endParaRPr lang="en-US"/>
        </a:p>
      </dgm:t>
    </dgm:pt>
    <dgm:pt modelId="{A94393AA-4446-4D06-96B1-7791243C609E}" type="sibTrans" cxnId="{A4D42AB6-C4EB-47EE-B7FE-EC9BAA87E1EA}">
      <dgm:prSet/>
      <dgm:spPr/>
      <dgm:t>
        <a:bodyPr/>
        <a:lstStyle/>
        <a:p>
          <a:endParaRPr lang="en-US"/>
        </a:p>
      </dgm:t>
    </dgm:pt>
    <dgm:pt modelId="{0D7C8B2E-AF7F-415E-B6DC-778117A8CD80}" type="pres">
      <dgm:prSet presAssocID="{CF82290A-11C3-4362-912C-9B104C119D42}" presName="linear" presStyleCnt="0">
        <dgm:presLayoutVars>
          <dgm:animLvl val="lvl"/>
          <dgm:resizeHandles val="exact"/>
        </dgm:presLayoutVars>
      </dgm:prSet>
      <dgm:spPr/>
    </dgm:pt>
    <dgm:pt modelId="{22E6AB6F-E864-491B-94D4-33D3784A7663}" type="pres">
      <dgm:prSet presAssocID="{624D3200-8E55-4A19-A6F0-C2426DF9D46D}" presName="parentText" presStyleLbl="node1" presStyleIdx="0" presStyleCnt="3">
        <dgm:presLayoutVars>
          <dgm:chMax val="0"/>
          <dgm:bulletEnabled val="1"/>
        </dgm:presLayoutVars>
      </dgm:prSet>
      <dgm:spPr/>
    </dgm:pt>
    <dgm:pt modelId="{AABC0187-D194-4FE4-8A72-1030FC1E5B61}" type="pres">
      <dgm:prSet presAssocID="{CC5D08C9-8D74-466F-8CCA-5AB44206D3FB}" presName="spacer" presStyleCnt="0"/>
      <dgm:spPr/>
    </dgm:pt>
    <dgm:pt modelId="{83CDF475-840D-42CB-BD30-0E74A6644AB8}" type="pres">
      <dgm:prSet presAssocID="{11B6E952-C4F5-45B9-9952-FBC37DFCB162}" presName="parentText" presStyleLbl="node1" presStyleIdx="1" presStyleCnt="3">
        <dgm:presLayoutVars>
          <dgm:chMax val="0"/>
          <dgm:bulletEnabled val="1"/>
        </dgm:presLayoutVars>
      </dgm:prSet>
      <dgm:spPr/>
    </dgm:pt>
    <dgm:pt modelId="{F0ED9B2E-2B07-47CE-A715-FB54C30B1759}" type="pres">
      <dgm:prSet presAssocID="{7DFF4F18-2D96-432C-A4CB-D2D5507A4EE0}" presName="spacer" presStyleCnt="0"/>
      <dgm:spPr/>
    </dgm:pt>
    <dgm:pt modelId="{A23BB9CC-28D8-47D1-AC6E-D3205AC04B83}" type="pres">
      <dgm:prSet presAssocID="{0868DED3-310C-4165-B44E-E359EB3B52C6}" presName="parentText" presStyleLbl="node1" presStyleIdx="2" presStyleCnt="3" custLinFactNeighborX="3792" custLinFactNeighborY="4015">
        <dgm:presLayoutVars>
          <dgm:chMax val="0"/>
          <dgm:bulletEnabled val="1"/>
        </dgm:presLayoutVars>
      </dgm:prSet>
      <dgm:spPr/>
    </dgm:pt>
  </dgm:ptLst>
  <dgm:cxnLst>
    <dgm:cxn modelId="{D54C1218-07EC-4587-A043-1F6EAEBA7E30}" type="presOf" srcId="{11B6E952-C4F5-45B9-9952-FBC37DFCB162}" destId="{83CDF475-840D-42CB-BD30-0E74A6644AB8}" srcOrd="0" destOrd="0" presId="urn:microsoft.com/office/officeart/2005/8/layout/vList2"/>
    <dgm:cxn modelId="{AC07C73F-8C72-4CC5-BD80-0C4A747A33C3}" type="presOf" srcId="{0868DED3-310C-4165-B44E-E359EB3B52C6}" destId="{A23BB9CC-28D8-47D1-AC6E-D3205AC04B83}" srcOrd="0" destOrd="0" presId="urn:microsoft.com/office/officeart/2005/8/layout/vList2"/>
    <dgm:cxn modelId="{37171549-A4E8-4781-9C68-1638F8B019FE}" type="presOf" srcId="{CF82290A-11C3-4362-912C-9B104C119D42}" destId="{0D7C8B2E-AF7F-415E-B6DC-778117A8CD80}" srcOrd="0" destOrd="0" presId="urn:microsoft.com/office/officeart/2005/8/layout/vList2"/>
    <dgm:cxn modelId="{F2566572-5376-44E3-8C60-11573679FCDB}" srcId="{CF82290A-11C3-4362-912C-9B104C119D42}" destId="{624D3200-8E55-4A19-A6F0-C2426DF9D46D}" srcOrd="0" destOrd="0" parTransId="{33C29D87-3EFE-4547-83AB-9CEE73C67C66}" sibTransId="{CC5D08C9-8D74-466F-8CCA-5AB44206D3FB}"/>
    <dgm:cxn modelId="{9F66C856-DD18-4217-9828-83FA952842F5}" srcId="{CF82290A-11C3-4362-912C-9B104C119D42}" destId="{11B6E952-C4F5-45B9-9952-FBC37DFCB162}" srcOrd="1" destOrd="0" parTransId="{1581E0FB-8400-457B-9A66-0327A2E02ADA}" sibTransId="{7DFF4F18-2D96-432C-A4CB-D2D5507A4EE0}"/>
    <dgm:cxn modelId="{A4D42AB6-C4EB-47EE-B7FE-EC9BAA87E1EA}" srcId="{CF82290A-11C3-4362-912C-9B104C119D42}" destId="{0868DED3-310C-4165-B44E-E359EB3B52C6}" srcOrd="2" destOrd="0" parTransId="{9B0318D2-2467-4872-B042-FB33BC9E8B96}" sibTransId="{A94393AA-4446-4D06-96B1-7791243C609E}"/>
    <dgm:cxn modelId="{A950CAD5-46CD-4143-8AD0-A7852041C597}" type="presOf" srcId="{624D3200-8E55-4A19-A6F0-C2426DF9D46D}" destId="{22E6AB6F-E864-491B-94D4-33D3784A7663}" srcOrd="0" destOrd="0" presId="urn:microsoft.com/office/officeart/2005/8/layout/vList2"/>
    <dgm:cxn modelId="{44813FAA-6F97-4A29-B447-8027BB5AB668}" type="presParOf" srcId="{0D7C8B2E-AF7F-415E-B6DC-778117A8CD80}" destId="{22E6AB6F-E864-491B-94D4-33D3784A7663}" srcOrd="0" destOrd="0" presId="urn:microsoft.com/office/officeart/2005/8/layout/vList2"/>
    <dgm:cxn modelId="{C9FF6DF1-2D51-42F6-AF63-BEA763B8AD1F}" type="presParOf" srcId="{0D7C8B2E-AF7F-415E-B6DC-778117A8CD80}" destId="{AABC0187-D194-4FE4-8A72-1030FC1E5B61}" srcOrd="1" destOrd="0" presId="urn:microsoft.com/office/officeart/2005/8/layout/vList2"/>
    <dgm:cxn modelId="{501C6D35-EDC6-4343-9AA7-13568C327EB7}" type="presParOf" srcId="{0D7C8B2E-AF7F-415E-B6DC-778117A8CD80}" destId="{83CDF475-840D-42CB-BD30-0E74A6644AB8}" srcOrd="2" destOrd="0" presId="urn:microsoft.com/office/officeart/2005/8/layout/vList2"/>
    <dgm:cxn modelId="{6AAF1D36-984C-4269-BC58-A2569D422150}" type="presParOf" srcId="{0D7C8B2E-AF7F-415E-B6DC-778117A8CD80}" destId="{F0ED9B2E-2B07-47CE-A715-FB54C30B1759}" srcOrd="3" destOrd="0" presId="urn:microsoft.com/office/officeart/2005/8/layout/vList2"/>
    <dgm:cxn modelId="{0070B34D-6FD6-4C25-8E85-9472CF25C764}" type="presParOf" srcId="{0D7C8B2E-AF7F-415E-B6DC-778117A8CD80}" destId="{A23BB9CC-28D8-47D1-AC6E-D3205AC04B8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E55624-7021-4974-B0BF-087D0AF29BA7}" type="doc">
      <dgm:prSet loTypeId="urn:microsoft.com/office/officeart/2005/8/layout/vList5" loCatId="list" qsTypeId="urn:microsoft.com/office/officeart/2005/8/quickstyle/simple4" qsCatId="simple" csTypeId="urn:microsoft.com/office/officeart/2005/8/colors/colorful4" csCatId="colorful" phldr="1"/>
      <dgm:spPr/>
      <dgm:t>
        <a:bodyPr/>
        <a:lstStyle/>
        <a:p>
          <a:endParaRPr lang="en-US"/>
        </a:p>
      </dgm:t>
    </dgm:pt>
    <dgm:pt modelId="{53200B23-FC4C-4AF8-B0CD-06BA0B272A82}">
      <dgm:prSet/>
      <dgm:spPr/>
      <dgm:t>
        <a:bodyPr/>
        <a:lstStyle/>
        <a:p>
          <a:r>
            <a:rPr lang="en-US" b="1" dirty="0"/>
            <a:t>Paper published in Frontiers in Pediatrics</a:t>
          </a:r>
        </a:p>
      </dgm:t>
    </dgm:pt>
    <dgm:pt modelId="{B0561BC5-FB5B-4C58-BCD5-8B400A4C9A66}" type="parTrans" cxnId="{63B9DE0F-8D03-4C64-B914-D759B979BF63}">
      <dgm:prSet/>
      <dgm:spPr/>
      <dgm:t>
        <a:bodyPr/>
        <a:lstStyle/>
        <a:p>
          <a:endParaRPr lang="en-US" b="1"/>
        </a:p>
      </dgm:t>
    </dgm:pt>
    <dgm:pt modelId="{7B8E5320-FD13-4C0E-A36D-01B52C9BA5DD}" type="sibTrans" cxnId="{63B9DE0F-8D03-4C64-B914-D759B979BF63}">
      <dgm:prSet/>
      <dgm:spPr/>
      <dgm:t>
        <a:bodyPr/>
        <a:lstStyle/>
        <a:p>
          <a:endParaRPr lang="en-US" b="1"/>
        </a:p>
      </dgm:t>
    </dgm:pt>
    <dgm:pt modelId="{DFC47954-43BF-4C98-9FBA-AFF8D689C26E}">
      <dgm:prSet/>
      <dgm:spPr/>
      <dgm:t>
        <a:bodyPr/>
        <a:lstStyle/>
        <a:p>
          <a:r>
            <a:rPr lang="en-US" b="1" dirty="0"/>
            <a:t>AWHONN Skincare Guidelines do not address topic yet</a:t>
          </a:r>
        </a:p>
      </dgm:t>
    </dgm:pt>
    <dgm:pt modelId="{65EE43D8-B1ED-4983-974D-5679369392AA}" type="parTrans" cxnId="{9BEED1AA-8E26-4AD4-9893-9E6800EF0A0B}">
      <dgm:prSet/>
      <dgm:spPr/>
      <dgm:t>
        <a:bodyPr/>
        <a:lstStyle/>
        <a:p>
          <a:endParaRPr lang="en-US" b="1"/>
        </a:p>
      </dgm:t>
    </dgm:pt>
    <dgm:pt modelId="{4301BE9A-8A5C-46E3-B740-B5EEEBC8F004}" type="sibTrans" cxnId="{9BEED1AA-8E26-4AD4-9893-9E6800EF0A0B}">
      <dgm:prSet/>
      <dgm:spPr/>
      <dgm:t>
        <a:bodyPr/>
        <a:lstStyle/>
        <a:p>
          <a:endParaRPr lang="en-US" b="1"/>
        </a:p>
      </dgm:t>
    </dgm:pt>
    <dgm:pt modelId="{99A12CF3-7868-4E04-A6C3-4CCC6E19B506}">
      <dgm:prSet/>
      <dgm:spPr/>
      <dgm:t>
        <a:bodyPr/>
        <a:lstStyle/>
        <a:p>
          <a:r>
            <a:rPr lang="en-US" b="1" dirty="0"/>
            <a:t>Allowing time as skin cells replicate and replenish</a:t>
          </a:r>
        </a:p>
      </dgm:t>
    </dgm:pt>
    <dgm:pt modelId="{3AB98A2B-C0EE-4239-8AC5-9EC407DF3043}" type="parTrans" cxnId="{72FE855F-B243-4730-BA2E-97683F481FEA}">
      <dgm:prSet/>
      <dgm:spPr/>
      <dgm:t>
        <a:bodyPr/>
        <a:lstStyle/>
        <a:p>
          <a:endParaRPr lang="en-US" b="1"/>
        </a:p>
      </dgm:t>
    </dgm:pt>
    <dgm:pt modelId="{618A4810-9057-49B1-8488-481551B0F945}" type="sibTrans" cxnId="{72FE855F-B243-4730-BA2E-97683F481FEA}">
      <dgm:prSet/>
      <dgm:spPr/>
      <dgm:t>
        <a:bodyPr/>
        <a:lstStyle/>
        <a:p>
          <a:endParaRPr lang="en-US" b="1"/>
        </a:p>
      </dgm:t>
    </dgm:pt>
    <dgm:pt modelId="{73417695-2C57-4064-B09F-7E7AE1FEC460}">
      <dgm:prSet/>
      <dgm:spPr/>
      <dgm:t>
        <a:bodyPr/>
        <a:lstStyle/>
        <a:p>
          <a:r>
            <a:rPr lang="en-US" b="1" dirty="0"/>
            <a:t>Gentle tug to ”release” TA</a:t>
          </a:r>
        </a:p>
      </dgm:t>
    </dgm:pt>
    <dgm:pt modelId="{A268CFBD-41F1-420C-A1B0-9253F076507E}" type="parTrans" cxnId="{A57A3648-DCE1-410B-83CE-F52F12588677}">
      <dgm:prSet/>
      <dgm:spPr/>
      <dgm:t>
        <a:bodyPr/>
        <a:lstStyle/>
        <a:p>
          <a:endParaRPr lang="en-US" b="1"/>
        </a:p>
      </dgm:t>
    </dgm:pt>
    <dgm:pt modelId="{E36194B7-A4F4-4251-9C7A-96501CE3E633}" type="sibTrans" cxnId="{A57A3648-DCE1-410B-83CE-F52F12588677}">
      <dgm:prSet/>
      <dgm:spPr/>
      <dgm:t>
        <a:bodyPr/>
        <a:lstStyle/>
        <a:p>
          <a:endParaRPr lang="en-US" b="1"/>
        </a:p>
      </dgm:t>
    </dgm:pt>
    <dgm:pt modelId="{D689AC17-FB70-4028-962D-16CD8B16DE0A}">
      <dgm:prSet/>
      <dgm:spPr/>
      <dgm:t>
        <a:bodyPr/>
        <a:lstStyle/>
        <a:p>
          <a:r>
            <a:rPr lang="en-US" b="1" dirty="0"/>
            <a:t>Avoid solvents on newborn skin</a:t>
          </a:r>
        </a:p>
      </dgm:t>
    </dgm:pt>
    <dgm:pt modelId="{84C7F87B-6806-4452-A498-9E9D5CBA1EF2}" type="parTrans" cxnId="{14C70C5F-4381-49A5-A8C9-DD0F86F21598}">
      <dgm:prSet/>
      <dgm:spPr/>
      <dgm:t>
        <a:bodyPr/>
        <a:lstStyle/>
        <a:p>
          <a:endParaRPr lang="en-US" b="1"/>
        </a:p>
      </dgm:t>
    </dgm:pt>
    <dgm:pt modelId="{1DF669E7-AAE1-4DFE-8DB6-819986036D38}" type="sibTrans" cxnId="{14C70C5F-4381-49A5-A8C9-DD0F86F21598}">
      <dgm:prSet/>
      <dgm:spPr/>
      <dgm:t>
        <a:bodyPr/>
        <a:lstStyle/>
        <a:p>
          <a:endParaRPr lang="en-US" b="1"/>
        </a:p>
      </dgm:t>
    </dgm:pt>
    <dgm:pt modelId="{2A1DC614-ECFE-45B1-AD88-E67D5666A8A8}">
      <dgm:prSet/>
      <dgm:spPr/>
      <dgm:t>
        <a:bodyPr/>
        <a:lstStyle/>
        <a:p>
          <a:r>
            <a:rPr lang="en-US" b="1" dirty="0"/>
            <a:t>Consider use of silicone-based adhesive remover</a:t>
          </a:r>
        </a:p>
      </dgm:t>
    </dgm:pt>
    <dgm:pt modelId="{6C56437C-55A2-4CE2-BDE3-52D11FA04D52}" type="parTrans" cxnId="{B893F0C6-200B-4F62-9229-17AFD1848CF4}">
      <dgm:prSet/>
      <dgm:spPr/>
      <dgm:t>
        <a:bodyPr/>
        <a:lstStyle/>
        <a:p>
          <a:endParaRPr lang="en-US" b="1"/>
        </a:p>
      </dgm:t>
    </dgm:pt>
    <dgm:pt modelId="{AAB29E3F-3D08-4CA2-A852-D73A73263845}" type="sibTrans" cxnId="{B893F0C6-200B-4F62-9229-17AFD1848CF4}">
      <dgm:prSet/>
      <dgm:spPr/>
      <dgm:t>
        <a:bodyPr/>
        <a:lstStyle/>
        <a:p>
          <a:endParaRPr lang="en-US" b="1"/>
        </a:p>
      </dgm:t>
    </dgm:pt>
    <dgm:pt modelId="{6A8AE36D-6053-495E-B1AB-71373A86A14B}">
      <dgm:prSet/>
      <dgm:spPr/>
      <dgm:t>
        <a:bodyPr/>
        <a:lstStyle/>
        <a:p>
          <a:r>
            <a:rPr lang="en-US" b="1"/>
            <a:t>Caution on use during sterile procedure or dressing changes</a:t>
          </a:r>
        </a:p>
      </dgm:t>
    </dgm:pt>
    <dgm:pt modelId="{A51E1D3E-7E96-4614-A92E-C1DDB740309D}" type="parTrans" cxnId="{467281A8-A722-457B-8B6A-EE2EDBD32B1C}">
      <dgm:prSet/>
      <dgm:spPr/>
      <dgm:t>
        <a:bodyPr/>
        <a:lstStyle/>
        <a:p>
          <a:endParaRPr lang="en-US" b="1"/>
        </a:p>
      </dgm:t>
    </dgm:pt>
    <dgm:pt modelId="{09789BA2-207B-4D64-8EC5-5A0142D12D62}" type="sibTrans" cxnId="{467281A8-A722-457B-8B6A-EE2EDBD32B1C}">
      <dgm:prSet/>
      <dgm:spPr/>
      <dgm:t>
        <a:bodyPr/>
        <a:lstStyle/>
        <a:p>
          <a:endParaRPr lang="en-US" b="1"/>
        </a:p>
      </dgm:t>
    </dgm:pt>
    <dgm:pt modelId="{A3D0B5A1-00E4-DB4E-9523-249D7AD62A10}" type="pres">
      <dgm:prSet presAssocID="{8FE55624-7021-4974-B0BF-087D0AF29BA7}" presName="Name0" presStyleCnt="0">
        <dgm:presLayoutVars>
          <dgm:dir/>
          <dgm:animLvl val="lvl"/>
          <dgm:resizeHandles val="exact"/>
        </dgm:presLayoutVars>
      </dgm:prSet>
      <dgm:spPr/>
    </dgm:pt>
    <dgm:pt modelId="{EB0694EB-A253-8548-BCA0-65292D5EBEE2}" type="pres">
      <dgm:prSet presAssocID="{53200B23-FC4C-4AF8-B0CD-06BA0B272A82}" presName="linNode" presStyleCnt="0"/>
      <dgm:spPr/>
    </dgm:pt>
    <dgm:pt modelId="{F929EC59-C831-574E-BDD2-68A44A47E239}" type="pres">
      <dgm:prSet presAssocID="{53200B23-FC4C-4AF8-B0CD-06BA0B272A82}" presName="parentText" presStyleLbl="node1" presStyleIdx="0" presStyleCnt="7" custScaleX="277778">
        <dgm:presLayoutVars>
          <dgm:chMax val="1"/>
          <dgm:bulletEnabled val="1"/>
        </dgm:presLayoutVars>
      </dgm:prSet>
      <dgm:spPr/>
    </dgm:pt>
    <dgm:pt modelId="{AEA3F4CC-33BF-0D40-97E3-E98895338060}" type="pres">
      <dgm:prSet presAssocID="{7B8E5320-FD13-4C0E-A36D-01B52C9BA5DD}" presName="sp" presStyleCnt="0"/>
      <dgm:spPr/>
    </dgm:pt>
    <dgm:pt modelId="{6E8AD2EC-605B-2143-8097-29D00A1209B1}" type="pres">
      <dgm:prSet presAssocID="{DFC47954-43BF-4C98-9FBA-AFF8D689C26E}" presName="linNode" presStyleCnt="0"/>
      <dgm:spPr/>
    </dgm:pt>
    <dgm:pt modelId="{F69EA893-531E-6B42-B6FA-08F87FA41157}" type="pres">
      <dgm:prSet presAssocID="{DFC47954-43BF-4C98-9FBA-AFF8D689C26E}" presName="parentText" presStyleLbl="node1" presStyleIdx="1" presStyleCnt="7" custScaleX="277778">
        <dgm:presLayoutVars>
          <dgm:chMax val="1"/>
          <dgm:bulletEnabled val="1"/>
        </dgm:presLayoutVars>
      </dgm:prSet>
      <dgm:spPr/>
    </dgm:pt>
    <dgm:pt modelId="{C513A7E9-B4DB-1D41-B01D-FC038F485980}" type="pres">
      <dgm:prSet presAssocID="{4301BE9A-8A5C-46E3-B740-B5EEEBC8F004}" presName="sp" presStyleCnt="0"/>
      <dgm:spPr/>
    </dgm:pt>
    <dgm:pt modelId="{6E857FAE-624F-CE43-A977-2C80A7715539}" type="pres">
      <dgm:prSet presAssocID="{99A12CF3-7868-4E04-A6C3-4CCC6E19B506}" presName="linNode" presStyleCnt="0"/>
      <dgm:spPr/>
    </dgm:pt>
    <dgm:pt modelId="{88162870-88BA-3143-8E04-D3C79A8B6C85}" type="pres">
      <dgm:prSet presAssocID="{99A12CF3-7868-4E04-A6C3-4CCC6E19B506}" presName="parentText" presStyleLbl="node1" presStyleIdx="2" presStyleCnt="7" custScaleX="277778">
        <dgm:presLayoutVars>
          <dgm:chMax val="1"/>
          <dgm:bulletEnabled val="1"/>
        </dgm:presLayoutVars>
      </dgm:prSet>
      <dgm:spPr/>
    </dgm:pt>
    <dgm:pt modelId="{F12111EE-20A1-B04F-A945-B71C50025767}" type="pres">
      <dgm:prSet presAssocID="{618A4810-9057-49B1-8488-481551B0F945}" presName="sp" presStyleCnt="0"/>
      <dgm:spPr/>
    </dgm:pt>
    <dgm:pt modelId="{766AD27A-C35D-2E4F-80B7-66A1E2CB3A79}" type="pres">
      <dgm:prSet presAssocID="{73417695-2C57-4064-B09F-7E7AE1FEC460}" presName="linNode" presStyleCnt="0"/>
      <dgm:spPr/>
    </dgm:pt>
    <dgm:pt modelId="{A63FCB1E-34F5-E24A-838D-416450975B11}" type="pres">
      <dgm:prSet presAssocID="{73417695-2C57-4064-B09F-7E7AE1FEC460}" presName="parentText" presStyleLbl="node1" presStyleIdx="3" presStyleCnt="7" custScaleX="277778">
        <dgm:presLayoutVars>
          <dgm:chMax val="1"/>
          <dgm:bulletEnabled val="1"/>
        </dgm:presLayoutVars>
      </dgm:prSet>
      <dgm:spPr/>
    </dgm:pt>
    <dgm:pt modelId="{FCCBD16F-1A9F-4449-885A-3CF04ADC89A7}" type="pres">
      <dgm:prSet presAssocID="{E36194B7-A4F4-4251-9C7A-96501CE3E633}" presName="sp" presStyleCnt="0"/>
      <dgm:spPr/>
    </dgm:pt>
    <dgm:pt modelId="{8F3A712A-068B-2C45-8A1A-5716F36440B5}" type="pres">
      <dgm:prSet presAssocID="{D689AC17-FB70-4028-962D-16CD8B16DE0A}" presName="linNode" presStyleCnt="0"/>
      <dgm:spPr/>
    </dgm:pt>
    <dgm:pt modelId="{208D2F68-ADF9-B74C-92BB-03978B7850EE}" type="pres">
      <dgm:prSet presAssocID="{D689AC17-FB70-4028-962D-16CD8B16DE0A}" presName="parentText" presStyleLbl="node1" presStyleIdx="4" presStyleCnt="7" custScaleX="277778">
        <dgm:presLayoutVars>
          <dgm:chMax val="1"/>
          <dgm:bulletEnabled val="1"/>
        </dgm:presLayoutVars>
      </dgm:prSet>
      <dgm:spPr/>
    </dgm:pt>
    <dgm:pt modelId="{AC36AEE3-790E-304D-BC85-E162CCD75E74}" type="pres">
      <dgm:prSet presAssocID="{1DF669E7-AAE1-4DFE-8DB6-819986036D38}" presName="sp" presStyleCnt="0"/>
      <dgm:spPr/>
    </dgm:pt>
    <dgm:pt modelId="{21153F46-8C89-734C-981F-89C27017A695}" type="pres">
      <dgm:prSet presAssocID="{2A1DC614-ECFE-45B1-AD88-E67D5666A8A8}" presName="linNode" presStyleCnt="0"/>
      <dgm:spPr/>
    </dgm:pt>
    <dgm:pt modelId="{73334FD0-B716-2A47-A9A6-2814496B18BE}" type="pres">
      <dgm:prSet presAssocID="{2A1DC614-ECFE-45B1-AD88-E67D5666A8A8}" presName="parentText" presStyleLbl="node1" presStyleIdx="5" presStyleCnt="7" custScaleX="277778">
        <dgm:presLayoutVars>
          <dgm:chMax val="1"/>
          <dgm:bulletEnabled val="1"/>
        </dgm:presLayoutVars>
      </dgm:prSet>
      <dgm:spPr/>
    </dgm:pt>
    <dgm:pt modelId="{12E761BC-1052-6947-BB7B-A8DCA456FF4F}" type="pres">
      <dgm:prSet presAssocID="{AAB29E3F-3D08-4CA2-A852-D73A73263845}" presName="sp" presStyleCnt="0"/>
      <dgm:spPr/>
    </dgm:pt>
    <dgm:pt modelId="{419BEB4B-1104-7B4F-8B40-095DF3266C1C}" type="pres">
      <dgm:prSet presAssocID="{6A8AE36D-6053-495E-B1AB-71373A86A14B}" presName="linNode" presStyleCnt="0"/>
      <dgm:spPr/>
    </dgm:pt>
    <dgm:pt modelId="{63DA7D13-8457-324E-90CF-BFD337755BA7}" type="pres">
      <dgm:prSet presAssocID="{6A8AE36D-6053-495E-B1AB-71373A86A14B}" presName="parentText" presStyleLbl="node1" presStyleIdx="6" presStyleCnt="7" custScaleX="277778">
        <dgm:presLayoutVars>
          <dgm:chMax val="1"/>
          <dgm:bulletEnabled val="1"/>
        </dgm:presLayoutVars>
      </dgm:prSet>
      <dgm:spPr/>
    </dgm:pt>
  </dgm:ptLst>
  <dgm:cxnLst>
    <dgm:cxn modelId="{63B9DE0F-8D03-4C64-B914-D759B979BF63}" srcId="{8FE55624-7021-4974-B0BF-087D0AF29BA7}" destId="{53200B23-FC4C-4AF8-B0CD-06BA0B272A82}" srcOrd="0" destOrd="0" parTransId="{B0561BC5-FB5B-4C58-BCD5-8B400A4C9A66}" sibTransId="{7B8E5320-FD13-4C0E-A36D-01B52C9BA5DD}"/>
    <dgm:cxn modelId="{E0178F18-02DF-C84E-8FCF-235AF8E28C0D}" type="presOf" srcId="{53200B23-FC4C-4AF8-B0CD-06BA0B272A82}" destId="{F929EC59-C831-574E-BDD2-68A44A47E239}" srcOrd="0" destOrd="0" presId="urn:microsoft.com/office/officeart/2005/8/layout/vList5"/>
    <dgm:cxn modelId="{B2BFCF2A-9EC4-7F44-92D7-9609377FA145}" type="presOf" srcId="{73417695-2C57-4064-B09F-7E7AE1FEC460}" destId="{A63FCB1E-34F5-E24A-838D-416450975B11}" srcOrd="0" destOrd="0" presId="urn:microsoft.com/office/officeart/2005/8/layout/vList5"/>
    <dgm:cxn modelId="{7C870F3C-67BF-CD44-BF9F-A7BFB2085DED}" type="presOf" srcId="{D689AC17-FB70-4028-962D-16CD8B16DE0A}" destId="{208D2F68-ADF9-B74C-92BB-03978B7850EE}" srcOrd="0" destOrd="0" presId="urn:microsoft.com/office/officeart/2005/8/layout/vList5"/>
    <dgm:cxn modelId="{14C70C5F-4381-49A5-A8C9-DD0F86F21598}" srcId="{8FE55624-7021-4974-B0BF-087D0AF29BA7}" destId="{D689AC17-FB70-4028-962D-16CD8B16DE0A}" srcOrd="4" destOrd="0" parTransId="{84C7F87B-6806-4452-A498-9E9D5CBA1EF2}" sibTransId="{1DF669E7-AAE1-4DFE-8DB6-819986036D38}"/>
    <dgm:cxn modelId="{72FE855F-B243-4730-BA2E-97683F481FEA}" srcId="{8FE55624-7021-4974-B0BF-087D0AF29BA7}" destId="{99A12CF3-7868-4E04-A6C3-4CCC6E19B506}" srcOrd="2" destOrd="0" parTransId="{3AB98A2B-C0EE-4239-8AC5-9EC407DF3043}" sibTransId="{618A4810-9057-49B1-8488-481551B0F945}"/>
    <dgm:cxn modelId="{A57A3648-DCE1-410B-83CE-F52F12588677}" srcId="{8FE55624-7021-4974-B0BF-087D0AF29BA7}" destId="{73417695-2C57-4064-B09F-7E7AE1FEC460}" srcOrd="3" destOrd="0" parTransId="{A268CFBD-41F1-420C-A1B0-9253F076507E}" sibTransId="{E36194B7-A4F4-4251-9C7A-96501CE3E633}"/>
    <dgm:cxn modelId="{A9AF804F-DDF7-5F4C-92F2-47FB03BCB108}" type="presOf" srcId="{2A1DC614-ECFE-45B1-AD88-E67D5666A8A8}" destId="{73334FD0-B716-2A47-A9A6-2814496B18BE}" srcOrd="0" destOrd="0" presId="urn:microsoft.com/office/officeart/2005/8/layout/vList5"/>
    <dgm:cxn modelId="{AA31309B-96C1-3E48-BBCD-5FFD36376F84}" type="presOf" srcId="{DFC47954-43BF-4C98-9FBA-AFF8D689C26E}" destId="{F69EA893-531E-6B42-B6FA-08F87FA41157}" srcOrd="0" destOrd="0" presId="urn:microsoft.com/office/officeart/2005/8/layout/vList5"/>
    <dgm:cxn modelId="{467281A8-A722-457B-8B6A-EE2EDBD32B1C}" srcId="{8FE55624-7021-4974-B0BF-087D0AF29BA7}" destId="{6A8AE36D-6053-495E-B1AB-71373A86A14B}" srcOrd="6" destOrd="0" parTransId="{A51E1D3E-7E96-4614-A92E-C1DDB740309D}" sibTransId="{09789BA2-207B-4D64-8EC5-5A0142D12D62}"/>
    <dgm:cxn modelId="{9BEED1AA-8E26-4AD4-9893-9E6800EF0A0B}" srcId="{8FE55624-7021-4974-B0BF-087D0AF29BA7}" destId="{DFC47954-43BF-4C98-9FBA-AFF8D689C26E}" srcOrd="1" destOrd="0" parTransId="{65EE43D8-B1ED-4983-974D-5679369392AA}" sibTransId="{4301BE9A-8A5C-46E3-B740-B5EEEBC8F004}"/>
    <dgm:cxn modelId="{B893F0C6-200B-4F62-9229-17AFD1848CF4}" srcId="{8FE55624-7021-4974-B0BF-087D0AF29BA7}" destId="{2A1DC614-ECFE-45B1-AD88-E67D5666A8A8}" srcOrd="5" destOrd="0" parTransId="{6C56437C-55A2-4CE2-BDE3-52D11FA04D52}" sibTransId="{AAB29E3F-3D08-4CA2-A852-D73A73263845}"/>
    <dgm:cxn modelId="{48EF83E3-2D44-5D49-9EF3-C963D293C7C2}" type="presOf" srcId="{8FE55624-7021-4974-B0BF-087D0AF29BA7}" destId="{A3D0B5A1-00E4-DB4E-9523-249D7AD62A10}" srcOrd="0" destOrd="0" presId="urn:microsoft.com/office/officeart/2005/8/layout/vList5"/>
    <dgm:cxn modelId="{44F54AE6-A184-384C-BBD1-0629DB647958}" type="presOf" srcId="{6A8AE36D-6053-495E-B1AB-71373A86A14B}" destId="{63DA7D13-8457-324E-90CF-BFD337755BA7}" srcOrd="0" destOrd="0" presId="urn:microsoft.com/office/officeart/2005/8/layout/vList5"/>
    <dgm:cxn modelId="{44F49EEF-AAD5-2D4E-91DB-9B895005DF77}" type="presOf" srcId="{99A12CF3-7868-4E04-A6C3-4CCC6E19B506}" destId="{88162870-88BA-3143-8E04-D3C79A8B6C85}" srcOrd="0" destOrd="0" presId="urn:microsoft.com/office/officeart/2005/8/layout/vList5"/>
    <dgm:cxn modelId="{372C88F5-5A05-394F-8424-B96A5C849B4A}" type="presParOf" srcId="{A3D0B5A1-00E4-DB4E-9523-249D7AD62A10}" destId="{EB0694EB-A253-8548-BCA0-65292D5EBEE2}" srcOrd="0" destOrd="0" presId="urn:microsoft.com/office/officeart/2005/8/layout/vList5"/>
    <dgm:cxn modelId="{485A3679-1668-6F48-9297-7D61FF8AA601}" type="presParOf" srcId="{EB0694EB-A253-8548-BCA0-65292D5EBEE2}" destId="{F929EC59-C831-574E-BDD2-68A44A47E239}" srcOrd="0" destOrd="0" presId="urn:microsoft.com/office/officeart/2005/8/layout/vList5"/>
    <dgm:cxn modelId="{AAD79F6E-D402-E34A-9BE7-E44B59CAD3CC}" type="presParOf" srcId="{A3D0B5A1-00E4-DB4E-9523-249D7AD62A10}" destId="{AEA3F4CC-33BF-0D40-97E3-E98895338060}" srcOrd="1" destOrd="0" presId="urn:microsoft.com/office/officeart/2005/8/layout/vList5"/>
    <dgm:cxn modelId="{ADA1CB75-51F5-5C40-BB81-42C12B1F01D0}" type="presParOf" srcId="{A3D0B5A1-00E4-DB4E-9523-249D7AD62A10}" destId="{6E8AD2EC-605B-2143-8097-29D00A1209B1}" srcOrd="2" destOrd="0" presId="urn:microsoft.com/office/officeart/2005/8/layout/vList5"/>
    <dgm:cxn modelId="{2CA4CA8C-B911-C84A-AF9E-500CA472B7FC}" type="presParOf" srcId="{6E8AD2EC-605B-2143-8097-29D00A1209B1}" destId="{F69EA893-531E-6B42-B6FA-08F87FA41157}" srcOrd="0" destOrd="0" presId="urn:microsoft.com/office/officeart/2005/8/layout/vList5"/>
    <dgm:cxn modelId="{B718753A-F1F9-BF4C-B77B-F14AF38E997F}" type="presParOf" srcId="{A3D0B5A1-00E4-DB4E-9523-249D7AD62A10}" destId="{C513A7E9-B4DB-1D41-B01D-FC038F485980}" srcOrd="3" destOrd="0" presId="urn:microsoft.com/office/officeart/2005/8/layout/vList5"/>
    <dgm:cxn modelId="{02538B17-FD54-F040-9554-9146E24EDE66}" type="presParOf" srcId="{A3D0B5A1-00E4-DB4E-9523-249D7AD62A10}" destId="{6E857FAE-624F-CE43-A977-2C80A7715539}" srcOrd="4" destOrd="0" presId="urn:microsoft.com/office/officeart/2005/8/layout/vList5"/>
    <dgm:cxn modelId="{E2F97DF9-EFDF-2D40-9653-415C6A427174}" type="presParOf" srcId="{6E857FAE-624F-CE43-A977-2C80A7715539}" destId="{88162870-88BA-3143-8E04-D3C79A8B6C85}" srcOrd="0" destOrd="0" presId="urn:microsoft.com/office/officeart/2005/8/layout/vList5"/>
    <dgm:cxn modelId="{8E960BEE-0752-E242-9714-00F2E3F31407}" type="presParOf" srcId="{A3D0B5A1-00E4-DB4E-9523-249D7AD62A10}" destId="{F12111EE-20A1-B04F-A945-B71C50025767}" srcOrd="5" destOrd="0" presId="urn:microsoft.com/office/officeart/2005/8/layout/vList5"/>
    <dgm:cxn modelId="{B4311169-B00A-9347-850A-F061F82D2075}" type="presParOf" srcId="{A3D0B5A1-00E4-DB4E-9523-249D7AD62A10}" destId="{766AD27A-C35D-2E4F-80B7-66A1E2CB3A79}" srcOrd="6" destOrd="0" presId="urn:microsoft.com/office/officeart/2005/8/layout/vList5"/>
    <dgm:cxn modelId="{80885587-0D0E-D64E-922E-929818000CEE}" type="presParOf" srcId="{766AD27A-C35D-2E4F-80B7-66A1E2CB3A79}" destId="{A63FCB1E-34F5-E24A-838D-416450975B11}" srcOrd="0" destOrd="0" presId="urn:microsoft.com/office/officeart/2005/8/layout/vList5"/>
    <dgm:cxn modelId="{176E05CA-F88F-4F4D-8609-FFE59F9E3408}" type="presParOf" srcId="{A3D0B5A1-00E4-DB4E-9523-249D7AD62A10}" destId="{FCCBD16F-1A9F-4449-885A-3CF04ADC89A7}" srcOrd="7" destOrd="0" presId="urn:microsoft.com/office/officeart/2005/8/layout/vList5"/>
    <dgm:cxn modelId="{F8FA3BC2-6F1E-3B46-A8A0-DDF87F7BBDEB}" type="presParOf" srcId="{A3D0B5A1-00E4-DB4E-9523-249D7AD62A10}" destId="{8F3A712A-068B-2C45-8A1A-5716F36440B5}" srcOrd="8" destOrd="0" presId="urn:microsoft.com/office/officeart/2005/8/layout/vList5"/>
    <dgm:cxn modelId="{2782198E-8FCC-0A42-A3B6-26AF2AF24676}" type="presParOf" srcId="{8F3A712A-068B-2C45-8A1A-5716F36440B5}" destId="{208D2F68-ADF9-B74C-92BB-03978B7850EE}" srcOrd="0" destOrd="0" presId="urn:microsoft.com/office/officeart/2005/8/layout/vList5"/>
    <dgm:cxn modelId="{5F92FB16-9AAE-F842-BDE1-30C8EEB0A81A}" type="presParOf" srcId="{A3D0B5A1-00E4-DB4E-9523-249D7AD62A10}" destId="{AC36AEE3-790E-304D-BC85-E162CCD75E74}" srcOrd="9" destOrd="0" presId="urn:microsoft.com/office/officeart/2005/8/layout/vList5"/>
    <dgm:cxn modelId="{E745EB5A-DB5D-5E49-8700-EB7E1EB0E049}" type="presParOf" srcId="{A3D0B5A1-00E4-DB4E-9523-249D7AD62A10}" destId="{21153F46-8C89-734C-981F-89C27017A695}" srcOrd="10" destOrd="0" presId="urn:microsoft.com/office/officeart/2005/8/layout/vList5"/>
    <dgm:cxn modelId="{3F960FBA-34D5-6C45-B557-5EB5DB1AB06D}" type="presParOf" srcId="{21153F46-8C89-734C-981F-89C27017A695}" destId="{73334FD0-B716-2A47-A9A6-2814496B18BE}" srcOrd="0" destOrd="0" presId="urn:microsoft.com/office/officeart/2005/8/layout/vList5"/>
    <dgm:cxn modelId="{33E80280-5A00-6245-83E9-0FF2CF0123BB}" type="presParOf" srcId="{A3D0B5A1-00E4-DB4E-9523-249D7AD62A10}" destId="{12E761BC-1052-6947-BB7B-A8DCA456FF4F}" srcOrd="11" destOrd="0" presId="urn:microsoft.com/office/officeart/2005/8/layout/vList5"/>
    <dgm:cxn modelId="{ED841130-3A29-DE41-80E5-10FE00E4E875}" type="presParOf" srcId="{A3D0B5A1-00E4-DB4E-9523-249D7AD62A10}" destId="{419BEB4B-1104-7B4F-8B40-095DF3266C1C}" srcOrd="12" destOrd="0" presId="urn:microsoft.com/office/officeart/2005/8/layout/vList5"/>
    <dgm:cxn modelId="{152FB897-CABD-B44E-BFFE-0510758DBEB5}" type="presParOf" srcId="{419BEB4B-1104-7B4F-8B40-095DF3266C1C}" destId="{63DA7D13-8457-324E-90CF-BFD337755BA7}"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E8A8AE-BACE-8442-BC82-31CA011E4D4B}" type="doc">
      <dgm:prSet loTypeId="urn:microsoft.com/office/officeart/2005/8/layout/list1" loCatId="" qsTypeId="urn:microsoft.com/office/officeart/2005/8/quickstyle/simple1" qsCatId="simple" csTypeId="urn:microsoft.com/office/officeart/2005/8/colors/colorful1" csCatId="colorful" phldr="1"/>
      <dgm:spPr/>
      <dgm:t>
        <a:bodyPr/>
        <a:lstStyle/>
        <a:p>
          <a:endParaRPr lang="en-US"/>
        </a:p>
      </dgm:t>
    </dgm:pt>
    <dgm:pt modelId="{93D8746E-3362-3243-90BF-AE20A6377676}">
      <dgm:prSet phldrT="[Text]" custT="1"/>
      <dgm:spPr/>
      <dgm:t>
        <a:bodyPr/>
        <a:lstStyle/>
        <a:p>
          <a:r>
            <a:rPr lang="en-US" sz="2000" b="1" i="0" spc="150" baseline="0" dirty="0">
              <a:latin typeface="Poppins"/>
              <a:cs typeface="Poppins"/>
            </a:rPr>
            <a:t>2020</a:t>
          </a:r>
        </a:p>
      </dgm:t>
    </dgm:pt>
    <dgm:pt modelId="{CF9ECE40-623E-C14F-8C3A-D2EB46EFB09B}" type="parTrans" cxnId="{DD9EE37A-FD1C-B941-9AE9-6346F3DD980A}">
      <dgm:prSet/>
      <dgm:spPr/>
      <dgm:t>
        <a:bodyPr/>
        <a:lstStyle/>
        <a:p>
          <a:endParaRPr lang="en-US" sz="3200" b="1" i="0" spc="150" baseline="0">
            <a:latin typeface="Poppins" pitchFamily="2" charset="77"/>
            <a:cs typeface="Poppins" pitchFamily="2" charset="77"/>
          </a:endParaRPr>
        </a:p>
      </dgm:t>
    </dgm:pt>
    <dgm:pt modelId="{32F7D76E-8C80-564F-BC7C-B43D8AE4C8EB}" type="sibTrans" cxnId="{DD9EE37A-FD1C-B941-9AE9-6346F3DD980A}">
      <dgm:prSet/>
      <dgm:spPr/>
      <dgm:t>
        <a:bodyPr/>
        <a:lstStyle/>
        <a:p>
          <a:endParaRPr lang="en-US" sz="3200" b="1" i="0" spc="150" baseline="0">
            <a:latin typeface="Poppins" pitchFamily="2" charset="77"/>
            <a:cs typeface="Poppins" pitchFamily="2" charset="77"/>
          </a:endParaRPr>
        </a:p>
      </dgm:t>
    </dgm:pt>
    <dgm:pt modelId="{5B981F4E-6061-E244-B341-564FDF4C88F2}">
      <dgm:prSet phldrT="[Text]" custT="1"/>
      <dgm:spPr/>
      <dgm:t>
        <a:bodyPr/>
        <a:lstStyle/>
        <a:p>
          <a:r>
            <a:rPr lang="en-US" sz="2000" b="1" i="0" spc="150" baseline="0" dirty="0">
              <a:latin typeface="Poppins"/>
              <a:cs typeface="Poppins"/>
            </a:rPr>
            <a:t>2021</a:t>
          </a:r>
        </a:p>
      </dgm:t>
    </dgm:pt>
    <dgm:pt modelId="{8D75E2D4-C75A-9047-8E50-FF1DC75447E9}" type="parTrans" cxnId="{B31A0EB4-F488-584E-B2BA-AA83D58BEE19}">
      <dgm:prSet/>
      <dgm:spPr/>
      <dgm:t>
        <a:bodyPr/>
        <a:lstStyle/>
        <a:p>
          <a:endParaRPr lang="en-US" sz="3200" b="1" i="0" spc="150" baseline="0">
            <a:latin typeface="Poppins" pitchFamily="2" charset="77"/>
            <a:cs typeface="Poppins" pitchFamily="2" charset="77"/>
          </a:endParaRPr>
        </a:p>
      </dgm:t>
    </dgm:pt>
    <dgm:pt modelId="{745CCD22-2F49-E44F-BDA6-2BE99852468F}" type="sibTrans" cxnId="{B31A0EB4-F488-584E-B2BA-AA83D58BEE19}">
      <dgm:prSet/>
      <dgm:spPr/>
      <dgm:t>
        <a:bodyPr/>
        <a:lstStyle/>
        <a:p>
          <a:endParaRPr lang="en-US" sz="3200" b="1" i="0" spc="150" baseline="0">
            <a:latin typeface="Poppins" pitchFamily="2" charset="77"/>
            <a:cs typeface="Poppins" pitchFamily="2" charset="77"/>
          </a:endParaRPr>
        </a:p>
      </dgm:t>
    </dgm:pt>
    <dgm:pt modelId="{728E16A1-8183-C847-9DDA-E929F43362DE}">
      <dgm:prSet phldrT="[Text]" custT="1"/>
      <dgm:spPr/>
      <dgm:t>
        <a:bodyPr/>
        <a:lstStyle/>
        <a:p>
          <a:r>
            <a:rPr lang="en-US" sz="2000" b="1" i="0" spc="150" baseline="0" dirty="0">
              <a:latin typeface="Poppins"/>
              <a:cs typeface="Poppins"/>
            </a:rPr>
            <a:t>2022</a:t>
          </a:r>
        </a:p>
      </dgm:t>
    </dgm:pt>
    <dgm:pt modelId="{85703091-21B0-5144-87A9-07AD2A498BAE}" type="parTrans" cxnId="{98E233A9-BE3F-1D42-96AE-72641063B2CE}">
      <dgm:prSet/>
      <dgm:spPr/>
      <dgm:t>
        <a:bodyPr/>
        <a:lstStyle/>
        <a:p>
          <a:endParaRPr lang="en-US" sz="3200"/>
        </a:p>
      </dgm:t>
    </dgm:pt>
    <dgm:pt modelId="{693C81B5-29C5-CD4C-834B-56357150042E}" type="sibTrans" cxnId="{98E233A9-BE3F-1D42-96AE-72641063B2CE}">
      <dgm:prSet/>
      <dgm:spPr/>
      <dgm:t>
        <a:bodyPr/>
        <a:lstStyle/>
        <a:p>
          <a:endParaRPr lang="en-US" sz="3200"/>
        </a:p>
      </dgm:t>
    </dgm:pt>
    <dgm:pt modelId="{66D96602-778E-994F-8126-840FBE322360}">
      <dgm:prSet phldrT="[Text]" custT="1"/>
      <dgm:spPr/>
      <dgm:t>
        <a:bodyPr/>
        <a:lstStyle/>
        <a:p>
          <a:r>
            <a:rPr lang="en-US" sz="2400" b="1" dirty="0"/>
            <a:t>93% of catheters removed at completion of therapy</a:t>
          </a:r>
          <a:endParaRPr lang="en-US" sz="2400" b="1" i="0" spc="150" baseline="0" dirty="0">
            <a:solidFill>
              <a:schemeClr val="tx2"/>
            </a:solidFill>
            <a:latin typeface="Poppins" pitchFamily="2" charset="77"/>
            <a:cs typeface="Poppins" pitchFamily="2" charset="77"/>
          </a:endParaRPr>
        </a:p>
      </dgm:t>
    </dgm:pt>
    <dgm:pt modelId="{C0196B14-6E41-4B4A-8158-3CA5CF55EAF2}" type="parTrans" cxnId="{6125D43B-77EB-0644-8E23-A443D45514ED}">
      <dgm:prSet/>
      <dgm:spPr/>
      <dgm:t>
        <a:bodyPr/>
        <a:lstStyle/>
        <a:p>
          <a:endParaRPr lang="en-US" sz="3200"/>
        </a:p>
      </dgm:t>
    </dgm:pt>
    <dgm:pt modelId="{67D113B4-A0A8-5548-AC49-A97EC193B829}" type="sibTrans" cxnId="{6125D43B-77EB-0644-8E23-A443D45514ED}">
      <dgm:prSet/>
      <dgm:spPr/>
      <dgm:t>
        <a:bodyPr/>
        <a:lstStyle/>
        <a:p>
          <a:endParaRPr lang="en-US" sz="3200"/>
        </a:p>
      </dgm:t>
    </dgm:pt>
    <dgm:pt modelId="{9C4B701A-DF31-4354-B48C-E3B28E71EF28}">
      <dgm:prSet phldrT="[Text]" custT="1"/>
      <dgm:spPr/>
      <dgm:t>
        <a:bodyPr/>
        <a:lstStyle/>
        <a:p>
          <a:r>
            <a:rPr lang="en-US" sz="2400" b="1" dirty="0"/>
            <a:t>88% of catheters removed at completion of therapy</a:t>
          </a:r>
          <a:endParaRPr lang="en-US" sz="2400" b="1" i="0" spc="150" baseline="0" dirty="0">
            <a:latin typeface="Poppins" pitchFamily="2" charset="77"/>
            <a:cs typeface="Poppins" pitchFamily="2" charset="77"/>
          </a:endParaRPr>
        </a:p>
      </dgm:t>
    </dgm:pt>
    <dgm:pt modelId="{71DC579A-B706-436F-8C5D-39617DE36DCF}" type="parTrans" cxnId="{50C4F942-BB5D-4C93-80B6-D23D49DB42BF}">
      <dgm:prSet/>
      <dgm:spPr/>
      <dgm:t>
        <a:bodyPr/>
        <a:lstStyle/>
        <a:p>
          <a:endParaRPr lang="en-US"/>
        </a:p>
      </dgm:t>
    </dgm:pt>
    <dgm:pt modelId="{E8444B2F-40A6-4E67-B72C-87F213604AD5}" type="sibTrans" cxnId="{50C4F942-BB5D-4C93-80B6-D23D49DB42BF}">
      <dgm:prSet/>
      <dgm:spPr/>
      <dgm:t>
        <a:bodyPr/>
        <a:lstStyle/>
        <a:p>
          <a:endParaRPr lang="en-US"/>
        </a:p>
      </dgm:t>
    </dgm:pt>
    <dgm:pt modelId="{28B0E385-20F0-4E3B-AACE-3BA31044C85E}">
      <dgm:prSet custT="1"/>
      <dgm:spPr/>
      <dgm:t>
        <a:bodyPr/>
        <a:lstStyle/>
        <a:p>
          <a:r>
            <a:rPr lang="en-US" sz="2400" b="1" dirty="0"/>
            <a:t>1 migration</a:t>
          </a:r>
        </a:p>
      </dgm:t>
    </dgm:pt>
    <dgm:pt modelId="{3F866967-FDDC-4E49-94B9-24C8FB63499C}" type="parTrans" cxnId="{520CFDE6-BFAE-434B-8836-374841A87EEC}">
      <dgm:prSet/>
      <dgm:spPr/>
      <dgm:t>
        <a:bodyPr/>
        <a:lstStyle/>
        <a:p>
          <a:endParaRPr lang="en-US"/>
        </a:p>
      </dgm:t>
    </dgm:pt>
    <dgm:pt modelId="{7EBA58DA-0508-4E99-A381-CE37A093E9A2}" type="sibTrans" cxnId="{520CFDE6-BFAE-434B-8836-374841A87EEC}">
      <dgm:prSet/>
      <dgm:spPr/>
      <dgm:t>
        <a:bodyPr/>
        <a:lstStyle/>
        <a:p>
          <a:endParaRPr lang="en-US"/>
        </a:p>
      </dgm:t>
    </dgm:pt>
    <dgm:pt modelId="{BF5B4D19-CA6E-42E9-8D38-38E32E3D39E1}">
      <dgm:prSet custT="1"/>
      <dgm:spPr/>
      <dgm:t>
        <a:bodyPr/>
        <a:lstStyle/>
        <a:p>
          <a:r>
            <a:rPr lang="en-US" sz="2400" b="1" dirty="0"/>
            <a:t>One mild skin abrasion (likely related to excess amount applied)</a:t>
          </a:r>
        </a:p>
      </dgm:t>
    </dgm:pt>
    <dgm:pt modelId="{B65A8A22-77F1-4D92-A628-4A3E9A8602CF}" type="parTrans" cxnId="{EF3DBD01-4E05-480D-B0D4-384F8563532C}">
      <dgm:prSet/>
      <dgm:spPr/>
      <dgm:t>
        <a:bodyPr/>
        <a:lstStyle/>
        <a:p>
          <a:endParaRPr lang="en-US"/>
        </a:p>
      </dgm:t>
    </dgm:pt>
    <dgm:pt modelId="{C23CE7A1-E84C-4128-8A27-15F4C5CD9BF6}" type="sibTrans" cxnId="{EF3DBD01-4E05-480D-B0D4-384F8563532C}">
      <dgm:prSet/>
      <dgm:spPr/>
      <dgm:t>
        <a:bodyPr/>
        <a:lstStyle/>
        <a:p>
          <a:endParaRPr lang="en-US"/>
        </a:p>
      </dgm:t>
    </dgm:pt>
    <dgm:pt modelId="{A55E902B-730B-4751-AA1E-E35FDC1BC65F}">
      <dgm:prSet custT="1"/>
      <dgm:spPr/>
      <dgm:t>
        <a:bodyPr/>
        <a:lstStyle/>
        <a:p>
          <a:r>
            <a:rPr lang="en-US" sz="2400" b="1" dirty="0"/>
            <a:t>90% of catheters removed at completion of therapy</a:t>
          </a:r>
        </a:p>
      </dgm:t>
    </dgm:pt>
    <dgm:pt modelId="{2746746F-57EC-4E07-ADD7-5C6A6A7451EF}" type="parTrans" cxnId="{FE2DB018-2012-474E-A0B9-F4C652E21D34}">
      <dgm:prSet/>
      <dgm:spPr/>
      <dgm:t>
        <a:bodyPr/>
        <a:lstStyle/>
        <a:p>
          <a:endParaRPr lang="en-US"/>
        </a:p>
      </dgm:t>
    </dgm:pt>
    <dgm:pt modelId="{70B78287-1E73-44E5-A7B0-579C12F9AB2E}" type="sibTrans" cxnId="{FE2DB018-2012-474E-A0B9-F4C652E21D34}">
      <dgm:prSet/>
      <dgm:spPr/>
      <dgm:t>
        <a:bodyPr/>
        <a:lstStyle/>
        <a:p>
          <a:endParaRPr lang="en-US"/>
        </a:p>
      </dgm:t>
    </dgm:pt>
    <dgm:pt modelId="{14501B10-9909-43A3-AC9C-C2020A60A9A5}">
      <dgm:prSet custT="1"/>
      <dgm:spPr/>
      <dgm:t>
        <a:bodyPr/>
        <a:lstStyle/>
        <a:p>
          <a:r>
            <a:rPr lang="en-US" sz="2400" b="1" dirty="0"/>
            <a:t>No migration</a:t>
          </a:r>
        </a:p>
      </dgm:t>
    </dgm:pt>
    <dgm:pt modelId="{DCD9367C-0938-4146-8D82-1437AAF596C7}" type="parTrans" cxnId="{D7A9B852-56BB-4200-A2DF-35893270DCE0}">
      <dgm:prSet/>
      <dgm:spPr/>
      <dgm:t>
        <a:bodyPr/>
        <a:lstStyle/>
        <a:p>
          <a:endParaRPr lang="en-US"/>
        </a:p>
      </dgm:t>
    </dgm:pt>
    <dgm:pt modelId="{A1C2C453-2065-4CA5-967A-E5EDF44573CB}" type="sibTrans" cxnId="{D7A9B852-56BB-4200-A2DF-35893270DCE0}">
      <dgm:prSet/>
      <dgm:spPr/>
      <dgm:t>
        <a:bodyPr/>
        <a:lstStyle/>
        <a:p>
          <a:endParaRPr lang="en-US"/>
        </a:p>
      </dgm:t>
    </dgm:pt>
    <dgm:pt modelId="{B0E11E12-0D4E-4F83-A4F0-FED6510C6FB0}">
      <dgm:prSet custT="1"/>
      <dgm:spPr/>
      <dgm:t>
        <a:bodyPr/>
        <a:lstStyle/>
        <a:p>
          <a:r>
            <a:rPr lang="en-US" sz="2400" b="1" dirty="0"/>
            <a:t>One CLABSI (long dwell time UA, tissue adhesive not re-applied)</a:t>
          </a:r>
        </a:p>
      </dgm:t>
    </dgm:pt>
    <dgm:pt modelId="{D8E1F7A3-2617-4390-890F-651CD5164DFE}" type="parTrans" cxnId="{16F6B1DA-C929-4570-A9AA-7CAFA6A03CC5}">
      <dgm:prSet/>
      <dgm:spPr/>
      <dgm:t>
        <a:bodyPr/>
        <a:lstStyle/>
        <a:p>
          <a:endParaRPr lang="en-US"/>
        </a:p>
      </dgm:t>
    </dgm:pt>
    <dgm:pt modelId="{837A4186-6A7F-4925-91E6-8119AEACC3F1}" type="sibTrans" cxnId="{16F6B1DA-C929-4570-A9AA-7CAFA6A03CC5}">
      <dgm:prSet/>
      <dgm:spPr/>
      <dgm:t>
        <a:bodyPr/>
        <a:lstStyle/>
        <a:p>
          <a:endParaRPr lang="en-US"/>
        </a:p>
      </dgm:t>
    </dgm:pt>
    <dgm:pt modelId="{83501DF6-8B47-4B51-A553-3C60D2E5E116}">
      <dgm:prSet custT="1"/>
      <dgm:spPr/>
      <dgm:t>
        <a:bodyPr/>
        <a:lstStyle/>
        <a:p>
          <a:r>
            <a:rPr lang="en-US" sz="2400" b="1" dirty="0"/>
            <a:t>One mild skin irritation (red after UA removal</a:t>
          </a:r>
          <a:r>
            <a:rPr lang="en-US" sz="2400" dirty="0"/>
            <a:t>)</a:t>
          </a:r>
        </a:p>
      </dgm:t>
    </dgm:pt>
    <dgm:pt modelId="{A7FF9B28-1CA4-4C8B-A2DB-18C2D4385938}" type="parTrans" cxnId="{2C5EFBE9-86E5-4270-8A1E-A98B0890D313}">
      <dgm:prSet/>
      <dgm:spPr/>
      <dgm:t>
        <a:bodyPr/>
        <a:lstStyle/>
        <a:p>
          <a:endParaRPr lang="en-US"/>
        </a:p>
      </dgm:t>
    </dgm:pt>
    <dgm:pt modelId="{F46DE79C-439C-41AE-A5F5-B896F602B3BC}" type="sibTrans" cxnId="{2C5EFBE9-86E5-4270-8A1E-A98B0890D313}">
      <dgm:prSet/>
      <dgm:spPr/>
      <dgm:t>
        <a:bodyPr/>
        <a:lstStyle/>
        <a:p>
          <a:endParaRPr lang="en-US"/>
        </a:p>
      </dgm:t>
    </dgm:pt>
    <dgm:pt modelId="{74BD2976-1EC7-4486-835E-C08C6C5C7E79}">
      <dgm:prSet phldrT="[Text]" custT="1"/>
      <dgm:spPr/>
      <dgm:t>
        <a:bodyPr/>
        <a:lstStyle/>
        <a:p>
          <a:r>
            <a:rPr lang="en-US" sz="2400" b="1" dirty="0"/>
            <a:t>Tachycardia w/o migration</a:t>
          </a:r>
        </a:p>
      </dgm:t>
    </dgm:pt>
    <dgm:pt modelId="{FF32483C-1FB4-4459-9A9B-47EA95910E62}" type="parTrans" cxnId="{61E06825-4ADD-41AA-A605-C61EA1250D3C}">
      <dgm:prSet/>
      <dgm:spPr/>
      <dgm:t>
        <a:bodyPr/>
        <a:lstStyle/>
        <a:p>
          <a:endParaRPr lang="en-US"/>
        </a:p>
      </dgm:t>
    </dgm:pt>
    <dgm:pt modelId="{3BBCA7DB-0332-4D82-BEC9-339D67FBFD5B}" type="sibTrans" cxnId="{61E06825-4ADD-41AA-A605-C61EA1250D3C}">
      <dgm:prSet/>
      <dgm:spPr/>
      <dgm:t>
        <a:bodyPr/>
        <a:lstStyle/>
        <a:p>
          <a:endParaRPr lang="en-US"/>
        </a:p>
      </dgm:t>
    </dgm:pt>
    <dgm:pt modelId="{3EE09E50-0D9E-48E8-B806-4B3C0D8C879A}">
      <dgm:prSet phldrT="[Text]" custT="1"/>
      <dgm:spPr/>
      <dgm:t>
        <a:bodyPr/>
        <a:lstStyle/>
        <a:p>
          <a:r>
            <a:rPr lang="en-US" sz="2400" b="1" dirty="0"/>
            <a:t>2 leaking EDIVs (new data collection method)</a:t>
          </a:r>
        </a:p>
      </dgm:t>
    </dgm:pt>
    <dgm:pt modelId="{EE35053B-C0A5-4FDC-BCD1-7F9EAB5DED55}" type="parTrans" cxnId="{A06987A9-E7FD-4CD1-833C-7EEA35164882}">
      <dgm:prSet/>
      <dgm:spPr/>
      <dgm:t>
        <a:bodyPr/>
        <a:lstStyle/>
        <a:p>
          <a:endParaRPr lang="en-US"/>
        </a:p>
      </dgm:t>
    </dgm:pt>
    <dgm:pt modelId="{428FC675-F69F-4C99-AE0F-F1AA0AE0764D}" type="sibTrans" cxnId="{A06987A9-E7FD-4CD1-833C-7EEA35164882}">
      <dgm:prSet/>
      <dgm:spPr/>
      <dgm:t>
        <a:bodyPr/>
        <a:lstStyle/>
        <a:p>
          <a:endParaRPr lang="en-US"/>
        </a:p>
      </dgm:t>
    </dgm:pt>
    <dgm:pt modelId="{28BECFFB-A31E-4F94-897B-8369818F2E61}">
      <dgm:prSet phldrT="[Text]" custT="1"/>
      <dgm:spPr/>
      <dgm:t>
        <a:bodyPr/>
        <a:lstStyle/>
        <a:p>
          <a:r>
            <a:rPr lang="en-US" sz="2400" b="1" dirty="0"/>
            <a:t>One skin issue, umbilical tape adhered to skin at stump</a:t>
          </a:r>
        </a:p>
      </dgm:t>
    </dgm:pt>
    <dgm:pt modelId="{D8F2394F-5793-4FAC-89DA-4457AC317B8E}" type="parTrans" cxnId="{32A75A9D-A32A-49C7-B156-EA7D98C7295A}">
      <dgm:prSet/>
      <dgm:spPr/>
      <dgm:t>
        <a:bodyPr/>
        <a:lstStyle/>
        <a:p>
          <a:endParaRPr lang="en-US"/>
        </a:p>
      </dgm:t>
    </dgm:pt>
    <dgm:pt modelId="{B03A775B-EBB4-4C07-87EA-A36267321324}" type="sibTrans" cxnId="{32A75A9D-A32A-49C7-B156-EA7D98C7295A}">
      <dgm:prSet/>
      <dgm:spPr/>
      <dgm:t>
        <a:bodyPr/>
        <a:lstStyle/>
        <a:p>
          <a:endParaRPr lang="en-US"/>
        </a:p>
      </dgm:t>
    </dgm:pt>
    <dgm:pt modelId="{4CD4EB58-088F-B443-87DA-8BA295DD8492}" type="pres">
      <dgm:prSet presAssocID="{B5E8A8AE-BACE-8442-BC82-31CA011E4D4B}" presName="linear" presStyleCnt="0">
        <dgm:presLayoutVars>
          <dgm:dir/>
          <dgm:animLvl val="lvl"/>
          <dgm:resizeHandles val="exact"/>
        </dgm:presLayoutVars>
      </dgm:prSet>
      <dgm:spPr/>
    </dgm:pt>
    <dgm:pt modelId="{B9B8823C-86AF-8742-A4AA-09F85EF5A4B7}" type="pres">
      <dgm:prSet presAssocID="{93D8746E-3362-3243-90BF-AE20A6377676}" presName="parentLin" presStyleCnt="0"/>
      <dgm:spPr/>
    </dgm:pt>
    <dgm:pt modelId="{B2109576-8BF7-3345-A2BB-41FCFCEA5A81}" type="pres">
      <dgm:prSet presAssocID="{93D8746E-3362-3243-90BF-AE20A6377676}" presName="parentLeftMargin" presStyleLbl="node1" presStyleIdx="0" presStyleCnt="3"/>
      <dgm:spPr/>
    </dgm:pt>
    <dgm:pt modelId="{AB6A5505-7EC3-BD4E-8EA8-8597A64F1DB0}" type="pres">
      <dgm:prSet presAssocID="{93D8746E-3362-3243-90BF-AE20A6377676}" presName="parentText" presStyleLbl="node1" presStyleIdx="0" presStyleCnt="3">
        <dgm:presLayoutVars>
          <dgm:chMax val="0"/>
          <dgm:bulletEnabled val="1"/>
        </dgm:presLayoutVars>
      </dgm:prSet>
      <dgm:spPr/>
    </dgm:pt>
    <dgm:pt modelId="{480619C5-FA05-DF4A-B7CD-44888D3D9BAF}" type="pres">
      <dgm:prSet presAssocID="{93D8746E-3362-3243-90BF-AE20A6377676}" presName="negativeSpace" presStyleCnt="0"/>
      <dgm:spPr/>
    </dgm:pt>
    <dgm:pt modelId="{5455E8FB-B7DA-594C-B28E-5C4C66A5805C}" type="pres">
      <dgm:prSet presAssocID="{93D8746E-3362-3243-90BF-AE20A6377676}" presName="childText" presStyleLbl="conFgAcc1" presStyleIdx="0" presStyleCnt="3">
        <dgm:presLayoutVars>
          <dgm:bulletEnabled val="1"/>
        </dgm:presLayoutVars>
      </dgm:prSet>
      <dgm:spPr/>
    </dgm:pt>
    <dgm:pt modelId="{E2ED77DA-0B39-7C41-9D76-56719D4EC03C}" type="pres">
      <dgm:prSet presAssocID="{32F7D76E-8C80-564F-BC7C-B43D8AE4C8EB}" presName="spaceBetweenRectangles" presStyleCnt="0"/>
      <dgm:spPr/>
    </dgm:pt>
    <dgm:pt modelId="{235ABB3A-98AF-8F42-8D32-19C9F7129E5E}" type="pres">
      <dgm:prSet presAssocID="{5B981F4E-6061-E244-B341-564FDF4C88F2}" presName="parentLin" presStyleCnt="0"/>
      <dgm:spPr/>
    </dgm:pt>
    <dgm:pt modelId="{32B46D2F-0014-A44E-83F2-6AEEC83F7669}" type="pres">
      <dgm:prSet presAssocID="{5B981F4E-6061-E244-B341-564FDF4C88F2}" presName="parentLeftMargin" presStyleLbl="node1" presStyleIdx="0" presStyleCnt="3"/>
      <dgm:spPr/>
    </dgm:pt>
    <dgm:pt modelId="{BB2C6542-B2EA-FF44-BA12-1C8803405CC0}" type="pres">
      <dgm:prSet presAssocID="{5B981F4E-6061-E244-B341-564FDF4C88F2}" presName="parentText" presStyleLbl="node1" presStyleIdx="1" presStyleCnt="3">
        <dgm:presLayoutVars>
          <dgm:chMax val="0"/>
          <dgm:bulletEnabled val="1"/>
        </dgm:presLayoutVars>
      </dgm:prSet>
      <dgm:spPr/>
    </dgm:pt>
    <dgm:pt modelId="{D16A4736-1131-5248-B805-6951B6E1305B}" type="pres">
      <dgm:prSet presAssocID="{5B981F4E-6061-E244-B341-564FDF4C88F2}" presName="negativeSpace" presStyleCnt="0"/>
      <dgm:spPr/>
    </dgm:pt>
    <dgm:pt modelId="{DCAEFBFE-1652-FD42-ACC1-DF437BCE9E50}" type="pres">
      <dgm:prSet presAssocID="{5B981F4E-6061-E244-B341-564FDF4C88F2}" presName="childText" presStyleLbl="conFgAcc1" presStyleIdx="1" presStyleCnt="3">
        <dgm:presLayoutVars>
          <dgm:bulletEnabled val="1"/>
        </dgm:presLayoutVars>
      </dgm:prSet>
      <dgm:spPr/>
    </dgm:pt>
    <dgm:pt modelId="{37E522BE-3E49-E346-B0D4-CFEC479EB904}" type="pres">
      <dgm:prSet presAssocID="{745CCD22-2F49-E44F-BDA6-2BE99852468F}" presName="spaceBetweenRectangles" presStyleCnt="0"/>
      <dgm:spPr/>
    </dgm:pt>
    <dgm:pt modelId="{A4472957-37F9-414B-BA83-10A2F1367782}" type="pres">
      <dgm:prSet presAssocID="{728E16A1-8183-C847-9DDA-E929F43362DE}" presName="parentLin" presStyleCnt="0"/>
      <dgm:spPr/>
    </dgm:pt>
    <dgm:pt modelId="{98952157-9611-A041-8098-DA327BFA14E8}" type="pres">
      <dgm:prSet presAssocID="{728E16A1-8183-C847-9DDA-E929F43362DE}" presName="parentLeftMargin" presStyleLbl="node1" presStyleIdx="1" presStyleCnt="3"/>
      <dgm:spPr/>
    </dgm:pt>
    <dgm:pt modelId="{7369B582-869D-9A46-AE95-ABC2538247B5}" type="pres">
      <dgm:prSet presAssocID="{728E16A1-8183-C847-9DDA-E929F43362DE}" presName="parentText" presStyleLbl="node1" presStyleIdx="2" presStyleCnt="3">
        <dgm:presLayoutVars>
          <dgm:chMax val="0"/>
          <dgm:bulletEnabled val="1"/>
        </dgm:presLayoutVars>
      </dgm:prSet>
      <dgm:spPr/>
    </dgm:pt>
    <dgm:pt modelId="{B830E035-65E5-0E41-816D-4BD55814A005}" type="pres">
      <dgm:prSet presAssocID="{728E16A1-8183-C847-9DDA-E929F43362DE}" presName="negativeSpace" presStyleCnt="0"/>
      <dgm:spPr/>
    </dgm:pt>
    <dgm:pt modelId="{4F910F9D-EE62-004B-9709-8BB6A345520B}" type="pres">
      <dgm:prSet presAssocID="{728E16A1-8183-C847-9DDA-E929F43362DE}" presName="childText" presStyleLbl="conFgAcc1" presStyleIdx="2" presStyleCnt="3">
        <dgm:presLayoutVars>
          <dgm:bulletEnabled val="1"/>
        </dgm:presLayoutVars>
      </dgm:prSet>
      <dgm:spPr/>
    </dgm:pt>
  </dgm:ptLst>
  <dgm:cxnLst>
    <dgm:cxn modelId="{EF3DBD01-4E05-480D-B0D4-384F8563532C}" srcId="{93D8746E-3362-3243-90BF-AE20A6377676}" destId="{BF5B4D19-CA6E-42E9-8D38-38E32E3D39E1}" srcOrd="2" destOrd="0" parTransId="{B65A8A22-77F1-4D92-A628-4A3E9A8602CF}" sibTransId="{C23CE7A1-E84C-4128-8A27-15F4C5CD9BF6}"/>
    <dgm:cxn modelId="{FE2DB018-2012-474E-A0B9-F4C652E21D34}" srcId="{5B981F4E-6061-E244-B341-564FDF4C88F2}" destId="{A55E902B-730B-4751-AA1E-E35FDC1BC65F}" srcOrd="0" destOrd="0" parTransId="{2746746F-57EC-4E07-ADD7-5C6A6A7451EF}" sibTransId="{70B78287-1E73-44E5-A7B0-579C12F9AB2E}"/>
    <dgm:cxn modelId="{1724EE1E-5D41-1347-AAA9-AD317CA5A8FC}" type="presOf" srcId="{728E16A1-8183-C847-9DDA-E929F43362DE}" destId="{7369B582-869D-9A46-AE95-ABC2538247B5}" srcOrd="1" destOrd="0" presId="urn:microsoft.com/office/officeart/2005/8/layout/list1"/>
    <dgm:cxn modelId="{61E06825-4ADD-41AA-A605-C61EA1250D3C}" srcId="{728E16A1-8183-C847-9DDA-E929F43362DE}" destId="{74BD2976-1EC7-4486-835E-C08C6C5C7E79}" srcOrd="1" destOrd="0" parTransId="{FF32483C-1FB4-4459-9A9B-47EA95910E62}" sibTransId="{3BBCA7DB-0332-4D82-BEC9-339D67FBFD5B}"/>
    <dgm:cxn modelId="{B765E326-C458-F24C-885F-E72E2B3FADBE}" type="presOf" srcId="{93D8746E-3362-3243-90BF-AE20A6377676}" destId="{B2109576-8BF7-3345-A2BB-41FCFCEA5A81}" srcOrd="0" destOrd="0" presId="urn:microsoft.com/office/officeart/2005/8/layout/list1"/>
    <dgm:cxn modelId="{E6F20C2D-5F14-014F-B53F-A2A2EF2AEA35}" type="presOf" srcId="{B5E8A8AE-BACE-8442-BC82-31CA011E4D4B}" destId="{4CD4EB58-088F-B443-87DA-8BA295DD8492}" srcOrd="0" destOrd="0" presId="urn:microsoft.com/office/officeart/2005/8/layout/list1"/>
    <dgm:cxn modelId="{6125D43B-77EB-0644-8E23-A443D45514ED}" srcId="{728E16A1-8183-C847-9DDA-E929F43362DE}" destId="{66D96602-778E-994F-8126-840FBE322360}" srcOrd="0" destOrd="0" parTransId="{C0196B14-6E41-4B4A-8158-3CA5CF55EAF2}" sibTransId="{67D113B4-A0A8-5548-AC49-A97EC193B829}"/>
    <dgm:cxn modelId="{50C4F942-BB5D-4C93-80B6-D23D49DB42BF}" srcId="{93D8746E-3362-3243-90BF-AE20A6377676}" destId="{9C4B701A-DF31-4354-B48C-E3B28E71EF28}" srcOrd="0" destOrd="0" parTransId="{71DC579A-B706-436F-8C5D-39617DE36DCF}" sibTransId="{E8444B2F-40A6-4E67-B72C-87F213604AD5}"/>
    <dgm:cxn modelId="{0DD7B96D-94B6-4024-83D0-A7291E742C1D}" type="presOf" srcId="{9C4B701A-DF31-4354-B48C-E3B28E71EF28}" destId="{5455E8FB-B7DA-594C-B28E-5C4C66A5805C}" srcOrd="0" destOrd="0" presId="urn:microsoft.com/office/officeart/2005/8/layout/list1"/>
    <dgm:cxn modelId="{D7A9B852-56BB-4200-A2DF-35893270DCE0}" srcId="{5B981F4E-6061-E244-B341-564FDF4C88F2}" destId="{14501B10-9909-43A3-AC9C-C2020A60A9A5}" srcOrd="1" destOrd="0" parTransId="{DCD9367C-0938-4146-8D82-1437AAF596C7}" sibTransId="{A1C2C453-2065-4CA5-967A-E5EDF44573CB}"/>
    <dgm:cxn modelId="{DAD64873-121A-3F4A-B2BD-FD49191D7519}" type="presOf" srcId="{728E16A1-8183-C847-9DDA-E929F43362DE}" destId="{98952157-9611-A041-8098-DA327BFA14E8}" srcOrd="0" destOrd="0" presId="urn:microsoft.com/office/officeart/2005/8/layout/list1"/>
    <dgm:cxn modelId="{DD9EE37A-FD1C-B941-9AE9-6346F3DD980A}" srcId="{B5E8A8AE-BACE-8442-BC82-31CA011E4D4B}" destId="{93D8746E-3362-3243-90BF-AE20A6377676}" srcOrd="0" destOrd="0" parTransId="{CF9ECE40-623E-C14F-8C3A-D2EB46EFB09B}" sibTransId="{32F7D76E-8C80-564F-BC7C-B43D8AE4C8EB}"/>
    <dgm:cxn modelId="{E3DE097C-F40F-4C72-8627-AA1B39959338}" type="presOf" srcId="{83501DF6-8B47-4B51-A553-3C60D2E5E116}" destId="{DCAEFBFE-1652-FD42-ACC1-DF437BCE9E50}" srcOrd="0" destOrd="3" presId="urn:microsoft.com/office/officeart/2005/8/layout/list1"/>
    <dgm:cxn modelId="{9EE5678A-0CB2-4A15-8786-34E866E07EF3}" type="presOf" srcId="{28BECFFB-A31E-4F94-897B-8369818F2E61}" destId="{4F910F9D-EE62-004B-9709-8BB6A345520B}" srcOrd="0" destOrd="3" presId="urn:microsoft.com/office/officeart/2005/8/layout/list1"/>
    <dgm:cxn modelId="{8F09028C-437C-4A23-8901-5C8038366564}" type="presOf" srcId="{14501B10-9909-43A3-AC9C-C2020A60A9A5}" destId="{DCAEFBFE-1652-FD42-ACC1-DF437BCE9E50}" srcOrd="0" destOrd="1" presId="urn:microsoft.com/office/officeart/2005/8/layout/list1"/>
    <dgm:cxn modelId="{705ECA92-C53D-48D8-A1DF-6E5CF357687F}" type="presOf" srcId="{BF5B4D19-CA6E-42E9-8D38-38E32E3D39E1}" destId="{5455E8FB-B7DA-594C-B28E-5C4C66A5805C}" srcOrd="0" destOrd="2" presId="urn:microsoft.com/office/officeart/2005/8/layout/list1"/>
    <dgm:cxn modelId="{414C4499-EFF2-4B05-8561-BA94C9AA3853}" type="presOf" srcId="{A55E902B-730B-4751-AA1E-E35FDC1BC65F}" destId="{DCAEFBFE-1652-FD42-ACC1-DF437BCE9E50}" srcOrd="0" destOrd="0" presId="urn:microsoft.com/office/officeart/2005/8/layout/list1"/>
    <dgm:cxn modelId="{420B7899-1556-4CE7-AF64-D553B66A82BA}" type="presOf" srcId="{B0E11E12-0D4E-4F83-A4F0-FED6510C6FB0}" destId="{DCAEFBFE-1652-FD42-ACC1-DF437BCE9E50}" srcOrd="0" destOrd="2" presId="urn:microsoft.com/office/officeart/2005/8/layout/list1"/>
    <dgm:cxn modelId="{32A75A9D-A32A-49C7-B156-EA7D98C7295A}" srcId="{728E16A1-8183-C847-9DDA-E929F43362DE}" destId="{28BECFFB-A31E-4F94-897B-8369818F2E61}" srcOrd="3" destOrd="0" parTransId="{D8F2394F-5793-4FAC-89DA-4457AC317B8E}" sibTransId="{B03A775B-EBB4-4C07-87EA-A36267321324}"/>
    <dgm:cxn modelId="{98E233A9-BE3F-1D42-96AE-72641063B2CE}" srcId="{B5E8A8AE-BACE-8442-BC82-31CA011E4D4B}" destId="{728E16A1-8183-C847-9DDA-E929F43362DE}" srcOrd="2" destOrd="0" parTransId="{85703091-21B0-5144-87A9-07AD2A498BAE}" sibTransId="{693C81B5-29C5-CD4C-834B-56357150042E}"/>
    <dgm:cxn modelId="{A06987A9-E7FD-4CD1-833C-7EEA35164882}" srcId="{728E16A1-8183-C847-9DDA-E929F43362DE}" destId="{3EE09E50-0D9E-48E8-B806-4B3C0D8C879A}" srcOrd="2" destOrd="0" parTransId="{EE35053B-C0A5-4FDC-BCD1-7F9EAB5DED55}" sibTransId="{428FC675-F69F-4C99-AE0F-F1AA0AE0764D}"/>
    <dgm:cxn modelId="{8EB86DAD-18D1-6C45-B8F3-40D330E45F5D}" type="presOf" srcId="{5B981F4E-6061-E244-B341-564FDF4C88F2}" destId="{32B46D2F-0014-A44E-83F2-6AEEC83F7669}" srcOrd="0" destOrd="0" presId="urn:microsoft.com/office/officeart/2005/8/layout/list1"/>
    <dgm:cxn modelId="{B31A0EB4-F488-584E-B2BA-AA83D58BEE19}" srcId="{B5E8A8AE-BACE-8442-BC82-31CA011E4D4B}" destId="{5B981F4E-6061-E244-B341-564FDF4C88F2}" srcOrd="1" destOrd="0" parTransId="{8D75E2D4-C75A-9047-8E50-FF1DC75447E9}" sibTransId="{745CCD22-2F49-E44F-BDA6-2BE99852468F}"/>
    <dgm:cxn modelId="{923EEFC3-39FA-41C8-A87E-15CE324D522A}" type="presOf" srcId="{28B0E385-20F0-4E3B-AACE-3BA31044C85E}" destId="{5455E8FB-B7DA-594C-B28E-5C4C66A5805C}" srcOrd="0" destOrd="1" presId="urn:microsoft.com/office/officeart/2005/8/layout/list1"/>
    <dgm:cxn modelId="{349947CB-B29E-744D-A190-DE467856251C}" type="presOf" srcId="{93D8746E-3362-3243-90BF-AE20A6377676}" destId="{AB6A5505-7EC3-BD4E-8EA8-8597A64F1DB0}" srcOrd="1" destOrd="0" presId="urn:microsoft.com/office/officeart/2005/8/layout/list1"/>
    <dgm:cxn modelId="{4AACD4CD-8664-C24D-AEB8-EC68341D96CF}" type="presOf" srcId="{5B981F4E-6061-E244-B341-564FDF4C88F2}" destId="{BB2C6542-B2EA-FF44-BA12-1C8803405CC0}" srcOrd="1" destOrd="0" presId="urn:microsoft.com/office/officeart/2005/8/layout/list1"/>
    <dgm:cxn modelId="{16F6B1DA-C929-4570-A9AA-7CAFA6A03CC5}" srcId="{5B981F4E-6061-E244-B341-564FDF4C88F2}" destId="{B0E11E12-0D4E-4F83-A4F0-FED6510C6FB0}" srcOrd="2" destOrd="0" parTransId="{D8E1F7A3-2617-4390-890F-651CD5164DFE}" sibTransId="{837A4186-6A7F-4925-91E6-8119AEACC3F1}"/>
    <dgm:cxn modelId="{520CFDE6-BFAE-434B-8836-374841A87EEC}" srcId="{93D8746E-3362-3243-90BF-AE20A6377676}" destId="{28B0E385-20F0-4E3B-AACE-3BA31044C85E}" srcOrd="1" destOrd="0" parTransId="{3F866967-FDDC-4E49-94B9-24C8FB63499C}" sibTransId="{7EBA58DA-0508-4E99-A381-CE37A093E9A2}"/>
    <dgm:cxn modelId="{2C5EFBE9-86E5-4270-8A1E-A98B0890D313}" srcId="{5B981F4E-6061-E244-B341-564FDF4C88F2}" destId="{83501DF6-8B47-4B51-A553-3C60D2E5E116}" srcOrd="3" destOrd="0" parTransId="{A7FF9B28-1CA4-4C8B-A2DB-18C2D4385938}" sibTransId="{F46DE79C-439C-41AE-A5F5-B896F602B3BC}"/>
    <dgm:cxn modelId="{223969F5-695F-5948-ADA9-E35DF80AA901}" type="presOf" srcId="{66D96602-778E-994F-8126-840FBE322360}" destId="{4F910F9D-EE62-004B-9709-8BB6A345520B}" srcOrd="0" destOrd="0" presId="urn:microsoft.com/office/officeart/2005/8/layout/list1"/>
    <dgm:cxn modelId="{3E0C50FA-95C9-4041-ABE7-44A605708F01}" type="presOf" srcId="{3EE09E50-0D9E-48E8-B806-4B3C0D8C879A}" destId="{4F910F9D-EE62-004B-9709-8BB6A345520B}" srcOrd="0" destOrd="2" presId="urn:microsoft.com/office/officeart/2005/8/layout/list1"/>
    <dgm:cxn modelId="{B980D9FA-7C1F-423F-BC2E-9374C85EB469}" type="presOf" srcId="{74BD2976-1EC7-4486-835E-C08C6C5C7E79}" destId="{4F910F9D-EE62-004B-9709-8BB6A345520B}" srcOrd="0" destOrd="1" presId="urn:microsoft.com/office/officeart/2005/8/layout/list1"/>
    <dgm:cxn modelId="{EDB950D0-BB1F-9C42-8E9A-EF42F23FA38F}" type="presParOf" srcId="{4CD4EB58-088F-B443-87DA-8BA295DD8492}" destId="{B9B8823C-86AF-8742-A4AA-09F85EF5A4B7}" srcOrd="0" destOrd="0" presId="urn:microsoft.com/office/officeart/2005/8/layout/list1"/>
    <dgm:cxn modelId="{DFA4F0E8-07FC-084A-BD6F-2EFE9EE7EE61}" type="presParOf" srcId="{B9B8823C-86AF-8742-A4AA-09F85EF5A4B7}" destId="{B2109576-8BF7-3345-A2BB-41FCFCEA5A81}" srcOrd="0" destOrd="0" presId="urn:microsoft.com/office/officeart/2005/8/layout/list1"/>
    <dgm:cxn modelId="{B85AD6D0-74DB-634B-BB0A-F4C3900609DC}" type="presParOf" srcId="{B9B8823C-86AF-8742-A4AA-09F85EF5A4B7}" destId="{AB6A5505-7EC3-BD4E-8EA8-8597A64F1DB0}" srcOrd="1" destOrd="0" presId="urn:microsoft.com/office/officeart/2005/8/layout/list1"/>
    <dgm:cxn modelId="{ADB67FAF-99C6-5B4C-B7A8-B61875D9DBAC}" type="presParOf" srcId="{4CD4EB58-088F-B443-87DA-8BA295DD8492}" destId="{480619C5-FA05-DF4A-B7CD-44888D3D9BAF}" srcOrd="1" destOrd="0" presId="urn:microsoft.com/office/officeart/2005/8/layout/list1"/>
    <dgm:cxn modelId="{8C3EC778-D1C6-8B49-A1C6-33006F05DB5B}" type="presParOf" srcId="{4CD4EB58-088F-B443-87DA-8BA295DD8492}" destId="{5455E8FB-B7DA-594C-B28E-5C4C66A5805C}" srcOrd="2" destOrd="0" presId="urn:microsoft.com/office/officeart/2005/8/layout/list1"/>
    <dgm:cxn modelId="{6CAFBDA6-31B0-B547-9F57-770EB3866790}" type="presParOf" srcId="{4CD4EB58-088F-B443-87DA-8BA295DD8492}" destId="{E2ED77DA-0B39-7C41-9D76-56719D4EC03C}" srcOrd="3" destOrd="0" presId="urn:microsoft.com/office/officeart/2005/8/layout/list1"/>
    <dgm:cxn modelId="{9F2E2BDA-FEB3-A740-A018-932D59987028}" type="presParOf" srcId="{4CD4EB58-088F-B443-87DA-8BA295DD8492}" destId="{235ABB3A-98AF-8F42-8D32-19C9F7129E5E}" srcOrd="4" destOrd="0" presId="urn:microsoft.com/office/officeart/2005/8/layout/list1"/>
    <dgm:cxn modelId="{3D952960-5855-8447-AF26-6FC87BF8B9CD}" type="presParOf" srcId="{235ABB3A-98AF-8F42-8D32-19C9F7129E5E}" destId="{32B46D2F-0014-A44E-83F2-6AEEC83F7669}" srcOrd="0" destOrd="0" presId="urn:microsoft.com/office/officeart/2005/8/layout/list1"/>
    <dgm:cxn modelId="{B6C96835-C381-9447-B8A2-F209F1CBD30C}" type="presParOf" srcId="{235ABB3A-98AF-8F42-8D32-19C9F7129E5E}" destId="{BB2C6542-B2EA-FF44-BA12-1C8803405CC0}" srcOrd="1" destOrd="0" presId="urn:microsoft.com/office/officeart/2005/8/layout/list1"/>
    <dgm:cxn modelId="{D7154279-D4B3-B041-9B74-2CE88A91AF80}" type="presParOf" srcId="{4CD4EB58-088F-B443-87DA-8BA295DD8492}" destId="{D16A4736-1131-5248-B805-6951B6E1305B}" srcOrd="5" destOrd="0" presId="urn:microsoft.com/office/officeart/2005/8/layout/list1"/>
    <dgm:cxn modelId="{C948C925-3DF0-C741-B68D-ADBE38795200}" type="presParOf" srcId="{4CD4EB58-088F-B443-87DA-8BA295DD8492}" destId="{DCAEFBFE-1652-FD42-ACC1-DF437BCE9E50}" srcOrd="6" destOrd="0" presId="urn:microsoft.com/office/officeart/2005/8/layout/list1"/>
    <dgm:cxn modelId="{DF79510E-2EBD-4646-8AF0-7A8F80ACD02B}" type="presParOf" srcId="{4CD4EB58-088F-B443-87DA-8BA295DD8492}" destId="{37E522BE-3E49-E346-B0D4-CFEC479EB904}" srcOrd="7" destOrd="0" presId="urn:microsoft.com/office/officeart/2005/8/layout/list1"/>
    <dgm:cxn modelId="{B1FA5D68-DDB4-D34D-99B0-41D24094E31D}" type="presParOf" srcId="{4CD4EB58-088F-B443-87DA-8BA295DD8492}" destId="{A4472957-37F9-414B-BA83-10A2F1367782}" srcOrd="8" destOrd="0" presId="urn:microsoft.com/office/officeart/2005/8/layout/list1"/>
    <dgm:cxn modelId="{9837CB52-E169-A846-84CD-D712782A0E27}" type="presParOf" srcId="{A4472957-37F9-414B-BA83-10A2F1367782}" destId="{98952157-9611-A041-8098-DA327BFA14E8}" srcOrd="0" destOrd="0" presId="urn:microsoft.com/office/officeart/2005/8/layout/list1"/>
    <dgm:cxn modelId="{92BCE0F1-D3FA-8943-9479-781FB75713E8}" type="presParOf" srcId="{A4472957-37F9-414B-BA83-10A2F1367782}" destId="{7369B582-869D-9A46-AE95-ABC2538247B5}" srcOrd="1" destOrd="0" presId="urn:microsoft.com/office/officeart/2005/8/layout/list1"/>
    <dgm:cxn modelId="{38CD677D-725A-9D47-B0DB-3E86EBA672A8}" type="presParOf" srcId="{4CD4EB58-088F-B443-87DA-8BA295DD8492}" destId="{B830E035-65E5-0E41-816D-4BD55814A005}" srcOrd="9" destOrd="0" presId="urn:microsoft.com/office/officeart/2005/8/layout/list1"/>
    <dgm:cxn modelId="{5A496BDC-BAED-904D-BF6D-18D95892B37C}" type="presParOf" srcId="{4CD4EB58-088F-B443-87DA-8BA295DD8492}" destId="{4F910F9D-EE62-004B-9709-8BB6A345520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774AD9A7-F306-40E6-AF94-D0208E037BD8}" type="doc">
      <dgm:prSet loTypeId="urn:microsoft.com/office/officeart/2005/8/layout/default" loCatId="list" qsTypeId="urn:microsoft.com/office/officeart/2005/8/quickstyle/simple1" qsCatId="simple" csTypeId="urn:microsoft.com/office/officeart/2005/8/colors/accent3_3" csCatId="accent3" phldr="1"/>
      <dgm:spPr/>
      <dgm:t>
        <a:bodyPr/>
        <a:lstStyle/>
        <a:p>
          <a:endParaRPr lang="en-US"/>
        </a:p>
      </dgm:t>
    </dgm:pt>
    <dgm:pt modelId="{E2B7B8EA-CC90-4613-B192-C7443808014B}">
      <dgm:prSet phldrT="[Text]" custT="1"/>
      <dgm:spPr/>
      <dgm:t>
        <a:bodyPr/>
        <a:lstStyle/>
        <a:p>
          <a:pPr>
            <a:buClr>
              <a:srgbClr val="4F81BD"/>
            </a:buClr>
            <a:buSzPct val="123000"/>
            <a:buFont typeface="Wingdings" panose="05000000000000000000" pitchFamily="2" charset="2"/>
            <a:buChar char="ü"/>
          </a:pPr>
          <a:r>
            <a:rPr lang="en-US" sz="3200" b="1" dirty="0"/>
            <a:t>95% without dislodgement</a:t>
          </a:r>
        </a:p>
      </dgm:t>
    </dgm:pt>
    <dgm:pt modelId="{4B6A93EF-5B5A-4140-AAD7-8C2DF18D320E}" type="parTrans" cxnId="{0DD77C45-EAE2-49D6-8960-97FC4F5CDED4}">
      <dgm:prSet/>
      <dgm:spPr/>
      <dgm:t>
        <a:bodyPr/>
        <a:lstStyle/>
        <a:p>
          <a:endParaRPr lang="en-US"/>
        </a:p>
      </dgm:t>
    </dgm:pt>
    <dgm:pt modelId="{355AC756-9DAD-42BB-9F93-3B3EB0FBDB77}" type="sibTrans" cxnId="{0DD77C45-EAE2-49D6-8960-97FC4F5CDED4}">
      <dgm:prSet/>
      <dgm:spPr/>
      <dgm:t>
        <a:bodyPr/>
        <a:lstStyle/>
        <a:p>
          <a:endParaRPr lang="en-US"/>
        </a:p>
      </dgm:t>
    </dgm:pt>
    <dgm:pt modelId="{3BCAA172-8D9A-4BB1-842D-C451B7D10F03}">
      <dgm:prSet/>
      <dgm:spPr/>
      <dgm:t>
        <a:bodyPr/>
        <a:lstStyle/>
        <a:p>
          <a:r>
            <a:rPr lang="en-US" b="1" dirty="0"/>
            <a:t>3 skin irritations: </a:t>
          </a:r>
          <a:r>
            <a:rPr lang="en-US" b="1" u="sng" dirty="0"/>
            <a:t>all</a:t>
          </a:r>
          <a:r>
            <a:rPr lang="en-US" b="1" dirty="0"/>
            <a:t> on UCs where </a:t>
          </a:r>
          <a:r>
            <a:rPr lang="en-US" b="1" u="sng" dirty="0"/>
            <a:t>too much </a:t>
          </a:r>
          <a:r>
            <a:rPr lang="en-US" b="1" u="none" dirty="0"/>
            <a:t>glue was</a:t>
          </a:r>
          <a:r>
            <a:rPr lang="en-US" b="1" dirty="0"/>
            <a:t> applied &amp; dripped to the tie </a:t>
          </a:r>
          <a:br>
            <a:rPr lang="en-US" b="1" dirty="0"/>
          </a:br>
          <a:r>
            <a:rPr lang="en-US" b="1" dirty="0">
              <a:solidFill>
                <a:srgbClr val="FFFF00"/>
              </a:solidFill>
            </a:rPr>
            <a:t>“Less is Better”</a:t>
          </a:r>
        </a:p>
      </dgm:t>
    </dgm:pt>
    <dgm:pt modelId="{52DA042D-1655-467C-B0C4-F795B4E63AD5}" type="parTrans" cxnId="{EF3D958F-92B6-49B0-9175-7D4877F6CC81}">
      <dgm:prSet/>
      <dgm:spPr/>
      <dgm:t>
        <a:bodyPr/>
        <a:lstStyle/>
        <a:p>
          <a:endParaRPr lang="en-US"/>
        </a:p>
      </dgm:t>
    </dgm:pt>
    <dgm:pt modelId="{FDFF1872-3C8F-4340-A7B6-CB08F9C4FB5B}" type="sibTrans" cxnId="{EF3D958F-92B6-49B0-9175-7D4877F6CC81}">
      <dgm:prSet/>
      <dgm:spPr/>
      <dgm:t>
        <a:bodyPr/>
        <a:lstStyle/>
        <a:p>
          <a:endParaRPr lang="en-US"/>
        </a:p>
      </dgm:t>
    </dgm:pt>
    <dgm:pt modelId="{41D8875B-5864-49A0-A699-8F8A1848650B}">
      <dgm:prSet custT="1"/>
      <dgm:spPr/>
      <dgm:t>
        <a:bodyPr/>
        <a:lstStyle/>
        <a:p>
          <a:pPr algn="l"/>
          <a:r>
            <a:rPr lang="en-US" sz="3200" b="1" dirty="0"/>
            <a:t>Only 8 dressing changes needed on PICC/ML</a:t>
          </a:r>
        </a:p>
      </dgm:t>
    </dgm:pt>
    <dgm:pt modelId="{4B43E5A3-4589-4261-BFEF-7996285AE576}" type="parTrans" cxnId="{EF9EE24B-4918-4777-8E1C-1932A8C62A00}">
      <dgm:prSet/>
      <dgm:spPr/>
      <dgm:t>
        <a:bodyPr/>
        <a:lstStyle/>
        <a:p>
          <a:endParaRPr lang="en-US"/>
        </a:p>
      </dgm:t>
    </dgm:pt>
    <dgm:pt modelId="{3827C55A-F416-40E5-8D0C-DA3DC2EB32E3}" type="sibTrans" cxnId="{EF9EE24B-4918-4777-8E1C-1932A8C62A00}">
      <dgm:prSet/>
      <dgm:spPr/>
      <dgm:t>
        <a:bodyPr/>
        <a:lstStyle/>
        <a:p>
          <a:endParaRPr lang="en-US"/>
        </a:p>
      </dgm:t>
    </dgm:pt>
    <dgm:pt modelId="{F840ED1D-AA7D-468D-9ED4-CC21E93E549C}">
      <dgm:prSet custT="1"/>
      <dgm:spPr/>
      <dgm:t>
        <a:bodyPr/>
        <a:lstStyle/>
        <a:p>
          <a:pPr algn="l"/>
          <a:r>
            <a:rPr lang="en-US" sz="2800" b="1" dirty="0"/>
            <a:t>2 CLABSI: long-term (&gt;7 days) UC did not receive re-application of glue : PICC dwell 12 days</a:t>
          </a:r>
        </a:p>
      </dgm:t>
    </dgm:pt>
    <dgm:pt modelId="{E6ABF1BC-4D88-4650-AA47-B15E909361D3}" type="parTrans" cxnId="{30E635CF-E72B-41B6-A633-E2DF1C81B976}">
      <dgm:prSet/>
      <dgm:spPr/>
      <dgm:t>
        <a:bodyPr/>
        <a:lstStyle/>
        <a:p>
          <a:endParaRPr lang="en-US"/>
        </a:p>
      </dgm:t>
    </dgm:pt>
    <dgm:pt modelId="{527B87BD-AB26-49BB-B801-774C878A63E0}" type="sibTrans" cxnId="{30E635CF-E72B-41B6-A633-E2DF1C81B976}">
      <dgm:prSet/>
      <dgm:spPr/>
      <dgm:t>
        <a:bodyPr/>
        <a:lstStyle/>
        <a:p>
          <a:endParaRPr lang="en-US"/>
        </a:p>
      </dgm:t>
    </dgm:pt>
    <dgm:pt modelId="{49EB7EC8-6EE1-4478-98E6-1BBD693A739C}" type="pres">
      <dgm:prSet presAssocID="{774AD9A7-F306-40E6-AF94-D0208E037BD8}" presName="diagram" presStyleCnt="0">
        <dgm:presLayoutVars>
          <dgm:dir/>
          <dgm:resizeHandles val="exact"/>
        </dgm:presLayoutVars>
      </dgm:prSet>
      <dgm:spPr/>
    </dgm:pt>
    <dgm:pt modelId="{83ACB8DA-1DAE-42CC-BA56-98A48CB09588}" type="pres">
      <dgm:prSet presAssocID="{E2B7B8EA-CC90-4613-B192-C7443808014B}" presName="node" presStyleLbl="node1" presStyleIdx="0" presStyleCnt="4">
        <dgm:presLayoutVars>
          <dgm:bulletEnabled val="1"/>
        </dgm:presLayoutVars>
      </dgm:prSet>
      <dgm:spPr/>
    </dgm:pt>
    <dgm:pt modelId="{CF8B6E8B-F59E-4ED8-9722-267A390174C2}" type="pres">
      <dgm:prSet presAssocID="{355AC756-9DAD-42BB-9F93-3B3EB0FBDB77}" presName="sibTrans" presStyleCnt="0"/>
      <dgm:spPr/>
    </dgm:pt>
    <dgm:pt modelId="{13E7E07E-82BD-493A-A669-C8CB26654BE2}" type="pres">
      <dgm:prSet presAssocID="{3BCAA172-8D9A-4BB1-842D-C451B7D10F03}" presName="node" presStyleLbl="node1" presStyleIdx="1" presStyleCnt="4">
        <dgm:presLayoutVars>
          <dgm:bulletEnabled val="1"/>
        </dgm:presLayoutVars>
      </dgm:prSet>
      <dgm:spPr/>
    </dgm:pt>
    <dgm:pt modelId="{F4283D81-682D-4223-92F1-AB05E8F3F9C2}" type="pres">
      <dgm:prSet presAssocID="{FDFF1872-3C8F-4340-A7B6-CB08F9C4FB5B}" presName="sibTrans" presStyleCnt="0"/>
      <dgm:spPr/>
    </dgm:pt>
    <dgm:pt modelId="{DDA328BE-E320-45DC-91D9-F3116E56B8CE}" type="pres">
      <dgm:prSet presAssocID="{41D8875B-5864-49A0-A699-8F8A1848650B}" presName="node" presStyleLbl="node1" presStyleIdx="2" presStyleCnt="4">
        <dgm:presLayoutVars>
          <dgm:bulletEnabled val="1"/>
        </dgm:presLayoutVars>
      </dgm:prSet>
      <dgm:spPr/>
    </dgm:pt>
    <dgm:pt modelId="{EE3110A4-B651-4FF4-B1F4-42122557E22B}" type="pres">
      <dgm:prSet presAssocID="{3827C55A-F416-40E5-8D0C-DA3DC2EB32E3}" presName="sibTrans" presStyleCnt="0"/>
      <dgm:spPr/>
    </dgm:pt>
    <dgm:pt modelId="{3235BFF4-36B7-4F35-98A4-7C78D9C077D4}" type="pres">
      <dgm:prSet presAssocID="{F840ED1D-AA7D-468D-9ED4-CC21E93E549C}" presName="node" presStyleLbl="node1" presStyleIdx="3" presStyleCnt="4">
        <dgm:presLayoutVars>
          <dgm:bulletEnabled val="1"/>
        </dgm:presLayoutVars>
      </dgm:prSet>
      <dgm:spPr/>
    </dgm:pt>
  </dgm:ptLst>
  <dgm:cxnLst>
    <dgm:cxn modelId="{4E68E310-78DD-4B5A-BCD7-5F9AF61EA925}" type="presOf" srcId="{E2B7B8EA-CC90-4613-B192-C7443808014B}" destId="{83ACB8DA-1DAE-42CC-BA56-98A48CB09588}" srcOrd="0" destOrd="0" presId="urn:microsoft.com/office/officeart/2005/8/layout/default"/>
    <dgm:cxn modelId="{648A2D33-CBF5-421C-B2A7-6FE5ABCA1047}" type="presOf" srcId="{3BCAA172-8D9A-4BB1-842D-C451B7D10F03}" destId="{13E7E07E-82BD-493A-A669-C8CB26654BE2}" srcOrd="0" destOrd="0" presId="urn:microsoft.com/office/officeart/2005/8/layout/default"/>
    <dgm:cxn modelId="{0DD77C45-EAE2-49D6-8960-97FC4F5CDED4}" srcId="{774AD9A7-F306-40E6-AF94-D0208E037BD8}" destId="{E2B7B8EA-CC90-4613-B192-C7443808014B}" srcOrd="0" destOrd="0" parTransId="{4B6A93EF-5B5A-4140-AAD7-8C2DF18D320E}" sibTransId="{355AC756-9DAD-42BB-9F93-3B3EB0FBDB77}"/>
    <dgm:cxn modelId="{EF9EE24B-4918-4777-8E1C-1932A8C62A00}" srcId="{774AD9A7-F306-40E6-AF94-D0208E037BD8}" destId="{41D8875B-5864-49A0-A699-8F8A1848650B}" srcOrd="2" destOrd="0" parTransId="{4B43E5A3-4589-4261-BFEF-7996285AE576}" sibTransId="{3827C55A-F416-40E5-8D0C-DA3DC2EB32E3}"/>
    <dgm:cxn modelId="{EF3D958F-92B6-49B0-9175-7D4877F6CC81}" srcId="{774AD9A7-F306-40E6-AF94-D0208E037BD8}" destId="{3BCAA172-8D9A-4BB1-842D-C451B7D10F03}" srcOrd="1" destOrd="0" parTransId="{52DA042D-1655-467C-B0C4-F795B4E63AD5}" sibTransId="{FDFF1872-3C8F-4340-A7B6-CB08F9C4FB5B}"/>
    <dgm:cxn modelId="{AFF536AB-4070-44B4-ACF2-DD19DF652CA6}" type="presOf" srcId="{41D8875B-5864-49A0-A699-8F8A1848650B}" destId="{DDA328BE-E320-45DC-91D9-F3116E56B8CE}" srcOrd="0" destOrd="0" presId="urn:microsoft.com/office/officeart/2005/8/layout/default"/>
    <dgm:cxn modelId="{A01D23C4-7C1A-4452-B9A2-2177571F725F}" type="presOf" srcId="{F840ED1D-AA7D-468D-9ED4-CC21E93E549C}" destId="{3235BFF4-36B7-4F35-98A4-7C78D9C077D4}" srcOrd="0" destOrd="0" presId="urn:microsoft.com/office/officeart/2005/8/layout/default"/>
    <dgm:cxn modelId="{30E635CF-E72B-41B6-A633-E2DF1C81B976}" srcId="{774AD9A7-F306-40E6-AF94-D0208E037BD8}" destId="{F840ED1D-AA7D-468D-9ED4-CC21E93E549C}" srcOrd="3" destOrd="0" parTransId="{E6ABF1BC-4D88-4650-AA47-B15E909361D3}" sibTransId="{527B87BD-AB26-49BB-B801-774C878A63E0}"/>
    <dgm:cxn modelId="{7D67BAF2-6619-4A3D-9405-DA9FB3F13734}" type="presOf" srcId="{774AD9A7-F306-40E6-AF94-D0208E037BD8}" destId="{49EB7EC8-6EE1-4478-98E6-1BBD693A739C}" srcOrd="0" destOrd="0" presId="urn:microsoft.com/office/officeart/2005/8/layout/default"/>
    <dgm:cxn modelId="{7F971C90-1277-4598-AD65-1C1BFD02925B}" type="presParOf" srcId="{49EB7EC8-6EE1-4478-98E6-1BBD693A739C}" destId="{83ACB8DA-1DAE-42CC-BA56-98A48CB09588}" srcOrd="0" destOrd="0" presId="urn:microsoft.com/office/officeart/2005/8/layout/default"/>
    <dgm:cxn modelId="{C32BE063-3133-42D0-A5E5-F10C1C09FB8F}" type="presParOf" srcId="{49EB7EC8-6EE1-4478-98E6-1BBD693A739C}" destId="{CF8B6E8B-F59E-4ED8-9722-267A390174C2}" srcOrd="1" destOrd="0" presId="urn:microsoft.com/office/officeart/2005/8/layout/default"/>
    <dgm:cxn modelId="{382ED9B4-269F-4C55-9B8A-AFC9602ED2FB}" type="presParOf" srcId="{49EB7EC8-6EE1-4478-98E6-1BBD693A739C}" destId="{13E7E07E-82BD-493A-A669-C8CB26654BE2}" srcOrd="2" destOrd="0" presId="urn:microsoft.com/office/officeart/2005/8/layout/default"/>
    <dgm:cxn modelId="{A3E10E06-C522-4A20-B4B3-791304CB24D3}" type="presParOf" srcId="{49EB7EC8-6EE1-4478-98E6-1BBD693A739C}" destId="{F4283D81-682D-4223-92F1-AB05E8F3F9C2}" srcOrd="3" destOrd="0" presId="urn:microsoft.com/office/officeart/2005/8/layout/default"/>
    <dgm:cxn modelId="{82557048-5130-4109-8133-CA46201E0D9E}" type="presParOf" srcId="{49EB7EC8-6EE1-4478-98E6-1BBD693A739C}" destId="{DDA328BE-E320-45DC-91D9-F3116E56B8CE}" srcOrd="4" destOrd="0" presId="urn:microsoft.com/office/officeart/2005/8/layout/default"/>
    <dgm:cxn modelId="{29AB4AB1-374C-4798-822D-B92F8694A554}" type="presParOf" srcId="{49EB7EC8-6EE1-4478-98E6-1BBD693A739C}" destId="{EE3110A4-B651-4FF4-B1F4-42122557E22B}" srcOrd="5" destOrd="0" presId="urn:microsoft.com/office/officeart/2005/8/layout/default"/>
    <dgm:cxn modelId="{999892A2-36F2-426A-9A10-AF221FBED721}" type="presParOf" srcId="{49EB7EC8-6EE1-4478-98E6-1BBD693A739C}" destId="{3235BFF4-36B7-4F35-98A4-7C78D9C077D4}"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2BDBE-0310-486A-9366-A6439463F61C}">
      <dsp:nvSpPr>
        <dsp:cNvPr id="0" name=""/>
        <dsp:cNvSpPr/>
      </dsp:nvSpPr>
      <dsp:spPr>
        <a:xfrm>
          <a:off x="0" y="6272"/>
          <a:ext cx="11520487" cy="7734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BF1F18-41F9-460D-9FD6-7AA55EA38A3F}">
      <dsp:nvSpPr>
        <dsp:cNvPr id="0" name=""/>
        <dsp:cNvSpPr/>
      </dsp:nvSpPr>
      <dsp:spPr>
        <a:xfrm>
          <a:off x="233977" y="180304"/>
          <a:ext cx="425829" cy="4254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35DC31-DFB7-44B0-8C25-0DF60301C425}">
      <dsp:nvSpPr>
        <dsp:cNvPr id="0" name=""/>
        <dsp:cNvSpPr/>
      </dsp:nvSpPr>
      <dsp:spPr>
        <a:xfrm>
          <a:off x="893784" y="6272"/>
          <a:ext cx="10599630" cy="821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976" tIns="86976" rIns="86976" bIns="86976" numCol="1" spcCol="1270" anchor="ctr" anchorCtr="0">
          <a:noAutofit/>
        </a:bodyPr>
        <a:lstStyle/>
        <a:p>
          <a:pPr marL="0" lvl="0" indent="0" algn="l" defTabSz="1066800">
            <a:lnSpc>
              <a:spcPct val="90000"/>
            </a:lnSpc>
            <a:spcBef>
              <a:spcPct val="0"/>
            </a:spcBef>
            <a:spcAft>
              <a:spcPct val="35000"/>
            </a:spcAft>
            <a:buNone/>
          </a:pPr>
          <a:r>
            <a:rPr lang="en-US" sz="2400" b="1" kern="1200" dirty="0"/>
            <a:t>Often referred to as “GLUE”</a:t>
          </a:r>
        </a:p>
      </dsp:txBody>
      <dsp:txXfrm>
        <a:off x="893784" y="6272"/>
        <a:ext cx="10599630" cy="821821"/>
      </dsp:txXfrm>
    </dsp:sp>
    <dsp:sp modelId="{CB16D833-02ED-44F7-A168-32E3C719222A}">
      <dsp:nvSpPr>
        <dsp:cNvPr id="0" name=""/>
        <dsp:cNvSpPr/>
      </dsp:nvSpPr>
      <dsp:spPr>
        <a:xfrm>
          <a:off x="0" y="1033549"/>
          <a:ext cx="11520487" cy="7734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77E4FE-7E72-4342-8A93-6C5A6E5FEA4C}">
      <dsp:nvSpPr>
        <dsp:cNvPr id="0" name=""/>
        <dsp:cNvSpPr/>
      </dsp:nvSpPr>
      <dsp:spPr>
        <a:xfrm>
          <a:off x="233977" y="1207582"/>
          <a:ext cx="425829" cy="4254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8AA386-2DE4-423A-BED1-1EDACF8E0F27}">
      <dsp:nvSpPr>
        <dsp:cNvPr id="0" name=""/>
        <dsp:cNvSpPr/>
      </dsp:nvSpPr>
      <dsp:spPr>
        <a:xfrm>
          <a:off x="893784" y="1033549"/>
          <a:ext cx="10599630" cy="821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976" tIns="86976" rIns="86976" bIns="86976" numCol="1" spcCol="1270" anchor="ctr" anchorCtr="0">
          <a:noAutofit/>
        </a:bodyPr>
        <a:lstStyle/>
        <a:p>
          <a:pPr marL="0" lvl="0" indent="0" algn="l" defTabSz="1066800">
            <a:lnSpc>
              <a:spcPct val="90000"/>
            </a:lnSpc>
            <a:spcBef>
              <a:spcPct val="0"/>
            </a:spcBef>
            <a:spcAft>
              <a:spcPct val="35000"/>
            </a:spcAft>
            <a:buNone/>
          </a:pPr>
          <a:r>
            <a:rPr lang="en-US" sz="2400" b="1" kern="1200" dirty="0"/>
            <a:t>Liquid monomer upon exposure to moisture and exothermic process  releasing energy as molecules come together</a:t>
          </a:r>
        </a:p>
      </dsp:txBody>
      <dsp:txXfrm>
        <a:off x="893784" y="1033549"/>
        <a:ext cx="10599630" cy="821821"/>
      </dsp:txXfrm>
    </dsp:sp>
    <dsp:sp modelId="{E1CC2954-DFF0-42E0-BA9A-3DC4DCBE2F43}">
      <dsp:nvSpPr>
        <dsp:cNvPr id="0" name=""/>
        <dsp:cNvSpPr/>
      </dsp:nvSpPr>
      <dsp:spPr>
        <a:xfrm>
          <a:off x="0" y="2060826"/>
          <a:ext cx="11520487" cy="7734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692E66-20D7-49F7-9465-9E9C6C0D6402}">
      <dsp:nvSpPr>
        <dsp:cNvPr id="0" name=""/>
        <dsp:cNvSpPr/>
      </dsp:nvSpPr>
      <dsp:spPr>
        <a:xfrm>
          <a:off x="233977" y="2234859"/>
          <a:ext cx="425829" cy="4254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F605C2-D62E-4C41-8924-0C70DD35FED3}">
      <dsp:nvSpPr>
        <dsp:cNvPr id="0" name=""/>
        <dsp:cNvSpPr/>
      </dsp:nvSpPr>
      <dsp:spPr>
        <a:xfrm>
          <a:off x="893784" y="2060826"/>
          <a:ext cx="10599630" cy="821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976" tIns="86976" rIns="86976" bIns="86976" numCol="1" spcCol="1270" anchor="ctr" anchorCtr="0">
          <a:noAutofit/>
        </a:bodyPr>
        <a:lstStyle/>
        <a:p>
          <a:pPr marL="0" lvl="0" indent="0" algn="l" defTabSz="1066800">
            <a:lnSpc>
              <a:spcPct val="90000"/>
            </a:lnSpc>
            <a:spcBef>
              <a:spcPct val="0"/>
            </a:spcBef>
            <a:spcAft>
              <a:spcPct val="35000"/>
            </a:spcAft>
            <a:buNone/>
          </a:pPr>
          <a:r>
            <a:rPr lang="en-US" sz="2400" b="1" kern="1200" dirty="0"/>
            <a:t>Used as tissue closure for surgical procedures and wound closures as alternative to sutures</a:t>
          </a:r>
        </a:p>
      </dsp:txBody>
      <dsp:txXfrm>
        <a:off x="893784" y="2060826"/>
        <a:ext cx="10599630" cy="821821"/>
      </dsp:txXfrm>
    </dsp:sp>
    <dsp:sp modelId="{EA1687CE-52F2-42D9-9F09-E8EECF753D14}">
      <dsp:nvSpPr>
        <dsp:cNvPr id="0" name=""/>
        <dsp:cNvSpPr/>
      </dsp:nvSpPr>
      <dsp:spPr>
        <a:xfrm>
          <a:off x="0" y="3088103"/>
          <a:ext cx="11520487" cy="7734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FC4AD3-7971-4D04-94BF-570D8C10AEA2}">
      <dsp:nvSpPr>
        <dsp:cNvPr id="0" name=""/>
        <dsp:cNvSpPr/>
      </dsp:nvSpPr>
      <dsp:spPr>
        <a:xfrm>
          <a:off x="233977" y="3262136"/>
          <a:ext cx="425829" cy="4254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69E777-7B12-435B-BEE9-B8656F20CE6B}">
      <dsp:nvSpPr>
        <dsp:cNvPr id="0" name=""/>
        <dsp:cNvSpPr/>
      </dsp:nvSpPr>
      <dsp:spPr>
        <a:xfrm>
          <a:off x="893784" y="3088103"/>
          <a:ext cx="10599630" cy="821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976" tIns="86976" rIns="86976" bIns="86976" numCol="1" spcCol="1270" anchor="ctr" anchorCtr="0">
          <a:noAutofit/>
        </a:bodyPr>
        <a:lstStyle/>
        <a:p>
          <a:pPr marL="0" lvl="0" indent="0" algn="l" defTabSz="1066800">
            <a:lnSpc>
              <a:spcPct val="90000"/>
            </a:lnSpc>
            <a:spcBef>
              <a:spcPct val="0"/>
            </a:spcBef>
            <a:spcAft>
              <a:spcPct val="35000"/>
            </a:spcAft>
            <a:buNone/>
          </a:pPr>
          <a:r>
            <a:rPr lang="en-US" sz="2400" b="1" kern="1200" dirty="0"/>
            <a:t>Early use of cyanoacrylates go back to 1950s </a:t>
          </a:r>
        </a:p>
      </dsp:txBody>
      <dsp:txXfrm>
        <a:off x="893784" y="3088103"/>
        <a:ext cx="10599630" cy="821821"/>
      </dsp:txXfrm>
    </dsp:sp>
    <dsp:sp modelId="{6F07BBC7-6ED2-46F4-BDE4-05FA47A8EEC7}">
      <dsp:nvSpPr>
        <dsp:cNvPr id="0" name=""/>
        <dsp:cNvSpPr/>
      </dsp:nvSpPr>
      <dsp:spPr>
        <a:xfrm>
          <a:off x="0" y="4115381"/>
          <a:ext cx="11520487" cy="7734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D6F5BF-145C-4B2E-8277-076BED70F23C}">
      <dsp:nvSpPr>
        <dsp:cNvPr id="0" name=""/>
        <dsp:cNvSpPr/>
      </dsp:nvSpPr>
      <dsp:spPr>
        <a:xfrm>
          <a:off x="233977" y="4289413"/>
          <a:ext cx="425829" cy="42541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912FD9-289A-4510-92FF-77F79E4A0F20}">
      <dsp:nvSpPr>
        <dsp:cNvPr id="0" name=""/>
        <dsp:cNvSpPr/>
      </dsp:nvSpPr>
      <dsp:spPr>
        <a:xfrm>
          <a:off x="893784" y="4115381"/>
          <a:ext cx="10599630" cy="821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976" tIns="86976" rIns="86976" bIns="86976" numCol="1" spcCol="1270" anchor="ctr" anchorCtr="0">
          <a:noAutofit/>
        </a:bodyPr>
        <a:lstStyle/>
        <a:p>
          <a:pPr marL="0" lvl="0" indent="0" algn="l" defTabSz="1066800">
            <a:lnSpc>
              <a:spcPct val="90000"/>
            </a:lnSpc>
            <a:spcBef>
              <a:spcPct val="0"/>
            </a:spcBef>
            <a:spcAft>
              <a:spcPct val="35000"/>
            </a:spcAft>
            <a:buNone/>
          </a:pPr>
          <a:r>
            <a:rPr lang="en-US" sz="2400" b="1" kern="1200" dirty="0"/>
            <a:t>Vascular access preparation is different, no immediate bonding, more ”tacky” feel on the skin, immediately water-resistant, more flexible higher tensile strength</a:t>
          </a:r>
        </a:p>
      </dsp:txBody>
      <dsp:txXfrm>
        <a:off x="893784" y="4115381"/>
        <a:ext cx="10599630" cy="8218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E6AB6F-E864-491B-94D4-33D3784A7663}">
      <dsp:nvSpPr>
        <dsp:cNvPr id="0" name=""/>
        <dsp:cNvSpPr/>
      </dsp:nvSpPr>
      <dsp:spPr>
        <a:xfrm>
          <a:off x="0" y="331"/>
          <a:ext cx="5175256" cy="158215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Low water activity is a limiting factor for microbial survival</a:t>
          </a:r>
        </a:p>
      </dsp:txBody>
      <dsp:txXfrm>
        <a:off x="77234" y="77565"/>
        <a:ext cx="5020788" cy="1427682"/>
      </dsp:txXfrm>
    </dsp:sp>
    <dsp:sp modelId="{83CDF475-840D-42CB-BD30-0E74A6644AB8}">
      <dsp:nvSpPr>
        <dsp:cNvPr id="0" name=""/>
        <dsp:cNvSpPr/>
      </dsp:nvSpPr>
      <dsp:spPr>
        <a:xfrm>
          <a:off x="0" y="1595293"/>
          <a:ext cx="5175256" cy="158215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Completely kills &gt;/= 8 log of bacteria after a 3-minute contact time</a:t>
          </a:r>
        </a:p>
      </dsp:txBody>
      <dsp:txXfrm>
        <a:off x="77234" y="1672527"/>
        <a:ext cx="5020788" cy="1427682"/>
      </dsp:txXfrm>
    </dsp:sp>
    <dsp:sp modelId="{A23BB9CC-28D8-47D1-AC6E-D3205AC04B83}">
      <dsp:nvSpPr>
        <dsp:cNvPr id="0" name=""/>
        <dsp:cNvSpPr/>
      </dsp:nvSpPr>
      <dsp:spPr>
        <a:xfrm>
          <a:off x="0" y="3190586"/>
          <a:ext cx="5175256" cy="158215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Broad spectrum: </a:t>
          </a:r>
          <a:br>
            <a:rPr lang="en-US" sz="3200" kern="1200" dirty="0"/>
          </a:br>
          <a:r>
            <a:rPr lang="en-US" sz="3200" kern="1200" dirty="0"/>
            <a:t>Gram –, Gram +, Yeast, Fungi</a:t>
          </a:r>
        </a:p>
      </dsp:txBody>
      <dsp:txXfrm>
        <a:off x="77234" y="3267820"/>
        <a:ext cx="5020788" cy="14276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9EC59-C831-574E-BDD2-68A44A47E239}">
      <dsp:nvSpPr>
        <dsp:cNvPr id="0" name=""/>
        <dsp:cNvSpPr/>
      </dsp:nvSpPr>
      <dsp:spPr>
        <a:xfrm>
          <a:off x="5734" y="448"/>
          <a:ext cx="11741596" cy="718141"/>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dirty="0"/>
            <a:t>Paper published in Frontiers in Pediatrics</a:t>
          </a:r>
        </a:p>
      </dsp:txBody>
      <dsp:txXfrm>
        <a:off x="40791" y="35505"/>
        <a:ext cx="11671482" cy="648027"/>
      </dsp:txXfrm>
    </dsp:sp>
    <dsp:sp modelId="{F69EA893-531E-6B42-B6FA-08F87FA41157}">
      <dsp:nvSpPr>
        <dsp:cNvPr id="0" name=""/>
        <dsp:cNvSpPr/>
      </dsp:nvSpPr>
      <dsp:spPr>
        <a:xfrm>
          <a:off x="5734" y="754497"/>
          <a:ext cx="11741596" cy="718141"/>
        </a:xfrm>
        <a:prstGeom prst="roundRect">
          <a:avLst/>
        </a:prstGeom>
        <a:gradFill rotWithShape="0">
          <a:gsLst>
            <a:gs pos="0">
              <a:schemeClr val="accent4">
                <a:hueOff val="-193892"/>
                <a:satOff val="5221"/>
                <a:lumOff val="-1340"/>
                <a:alphaOff val="0"/>
                <a:satMod val="103000"/>
                <a:lumMod val="102000"/>
                <a:tint val="94000"/>
              </a:schemeClr>
            </a:gs>
            <a:gs pos="50000">
              <a:schemeClr val="accent4">
                <a:hueOff val="-193892"/>
                <a:satOff val="5221"/>
                <a:lumOff val="-1340"/>
                <a:alphaOff val="0"/>
                <a:satMod val="110000"/>
                <a:lumMod val="100000"/>
                <a:shade val="100000"/>
              </a:schemeClr>
            </a:gs>
            <a:gs pos="100000">
              <a:schemeClr val="accent4">
                <a:hueOff val="-193892"/>
                <a:satOff val="5221"/>
                <a:lumOff val="-134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dirty="0"/>
            <a:t>AWHONN Skincare Guidelines do not address topic yet</a:t>
          </a:r>
        </a:p>
      </dsp:txBody>
      <dsp:txXfrm>
        <a:off x="40791" y="789554"/>
        <a:ext cx="11671482" cy="648027"/>
      </dsp:txXfrm>
    </dsp:sp>
    <dsp:sp modelId="{88162870-88BA-3143-8E04-D3C79A8B6C85}">
      <dsp:nvSpPr>
        <dsp:cNvPr id="0" name=""/>
        <dsp:cNvSpPr/>
      </dsp:nvSpPr>
      <dsp:spPr>
        <a:xfrm>
          <a:off x="5734" y="1508546"/>
          <a:ext cx="11741596" cy="718141"/>
        </a:xfrm>
        <a:prstGeom prst="roundRect">
          <a:avLst/>
        </a:prstGeom>
        <a:gradFill rotWithShape="0">
          <a:gsLst>
            <a:gs pos="0">
              <a:schemeClr val="accent4">
                <a:hueOff val="-387784"/>
                <a:satOff val="10441"/>
                <a:lumOff val="-2680"/>
                <a:alphaOff val="0"/>
                <a:satMod val="103000"/>
                <a:lumMod val="102000"/>
                <a:tint val="94000"/>
              </a:schemeClr>
            </a:gs>
            <a:gs pos="50000">
              <a:schemeClr val="accent4">
                <a:hueOff val="-387784"/>
                <a:satOff val="10441"/>
                <a:lumOff val="-2680"/>
                <a:alphaOff val="0"/>
                <a:satMod val="110000"/>
                <a:lumMod val="100000"/>
                <a:shade val="100000"/>
              </a:schemeClr>
            </a:gs>
            <a:gs pos="100000">
              <a:schemeClr val="accent4">
                <a:hueOff val="-387784"/>
                <a:satOff val="10441"/>
                <a:lumOff val="-268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dirty="0"/>
            <a:t>Allowing time as skin cells replicate and replenish</a:t>
          </a:r>
        </a:p>
      </dsp:txBody>
      <dsp:txXfrm>
        <a:off x="40791" y="1543603"/>
        <a:ext cx="11671482" cy="648027"/>
      </dsp:txXfrm>
    </dsp:sp>
    <dsp:sp modelId="{A63FCB1E-34F5-E24A-838D-416450975B11}">
      <dsp:nvSpPr>
        <dsp:cNvPr id="0" name=""/>
        <dsp:cNvSpPr/>
      </dsp:nvSpPr>
      <dsp:spPr>
        <a:xfrm>
          <a:off x="5734" y="2262595"/>
          <a:ext cx="11741596" cy="718141"/>
        </a:xfrm>
        <a:prstGeom prst="roundRect">
          <a:avLst/>
        </a:prstGeom>
        <a:gradFill rotWithShape="0">
          <a:gsLst>
            <a:gs pos="0">
              <a:schemeClr val="accent4">
                <a:hueOff val="-581676"/>
                <a:satOff val="15662"/>
                <a:lumOff val="-4020"/>
                <a:alphaOff val="0"/>
                <a:satMod val="103000"/>
                <a:lumMod val="102000"/>
                <a:tint val="94000"/>
              </a:schemeClr>
            </a:gs>
            <a:gs pos="50000">
              <a:schemeClr val="accent4">
                <a:hueOff val="-581676"/>
                <a:satOff val="15662"/>
                <a:lumOff val="-4020"/>
                <a:alphaOff val="0"/>
                <a:satMod val="110000"/>
                <a:lumMod val="100000"/>
                <a:shade val="100000"/>
              </a:schemeClr>
            </a:gs>
            <a:gs pos="100000">
              <a:schemeClr val="accent4">
                <a:hueOff val="-581676"/>
                <a:satOff val="15662"/>
                <a:lumOff val="-402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dirty="0"/>
            <a:t>Gentle tug to ”release” TA</a:t>
          </a:r>
        </a:p>
      </dsp:txBody>
      <dsp:txXfrm>
        <a:off x="40791" y="2297652"/>
        <a:ext cx="11671482" cy="648027"/>
      </dsp:txXfrm>
    </dsp:sp>
    <dsp:sp modelId="{208D2F68-ADF9-B74C-92BB-03978B7850EE}">
      <dsp:nvSpPr>
        <dsp:cNvPr id="0" name=""/>
        <dsp:cNvSpPr/>
      </dsp:nvSpPr>
      <dsp:spPr>
        <a:xfrm>
          <a:off x="5734" y="3016644"/>
          <a:ext cx="11741596" cy="718141"/>
        </a:xfrm>
        <a:prstGeom prst="roundRect">
          <a:avLst/>
        </a:prstGeom>
        <a:gradFill rotWithShape="0">
          <a:gsLst>
            <a:gs pos="0">
              <a:schemeClr val="accent4">
                <a:hueOff val="-775568"/>
                <a:satOff val="20882"/>
                <a:lumOff val="-5361"/>
                <a:alphaOff val="0"/>
                <a:satMod val="103000"/>
                <a:lumMod val="102000"/>
                <a:tint val="94000"/>
              </a:schemeClr>
            </a:gs>
            <a:gs pos="50000">
              <a:schemeClr val="accent4">
                <a:hueOff val="-775568"/>
                <a:satOff val="20882"/>
                <a:lumOff val="-5361"/>
                <a:alphaOff val="0"/>
                <a:satMod val="110000"/>
                <a:lumMod val="100000"/>
                <a:shade val="100000"/>
              </a:schemeClr>
            </a:gs>
            <a:gs pos="100000">
              <a:schemeClr val="accent4">
                <a:hueOff val="-775568"/>
                <a:satOff val="20882"/>
                <a:lumOff val="-53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dirty="0"/>
            <a:t>Avoid solvents on newborn skin</a:t>
          </a:r>
        </a:p>
      </dsp:txBody>
      <dsp:txXfrm>
        <a:off x="40791" y="3051701"/>
        <a:ext cx="11671482" cy="648027"/>
      </dsp:txXfrm>
    </dsp:sp>
    <dsp:sp modelId="{73334FD0-B716-2A47-A9A6-2814496B18BE}">
      <dsp:nvSpPr>
        <dsp:cNvPr id="0" name=""/>
        <dsp:cNvSpPr/>
      </dsp:nvSpPr>
      <dsp:spPr>
        <a:xfrm>
          <a:off x="5734" y="3770693"/>
          <a:ext cx="11741596" cy="718141"/>
        </a:xfrm>
        <a:prstGeom prst="roundRect">
          <a:avLst/>
        </a:prstGeom>
        <a:gradFill rotWithShape="0">
          <a:gsLst>
            <a:gs pos="0">
              <a:schemeClr val="accent4">
                <a:hueOff val="-969460"/>
                <a:satOff val="26103"/>
                <a:lumOff val="-6701"/>
                <a:alphaOff val="0"/>
                <a:satMod val="103000"/>
                <a:lumMod val="102000"/>
                <a:tint val="94000"/>
              </a:schemeClr>
            </a:gs>
            <a:gs pos="50000">
              <a:schemeClr val="accent4">
                <a:hueOff val="-969460"/>
                <a:satOff val="26103"/>
                <a:lumOff val="-6701"/>
                <a:alphaOff val="0"/>
                <a:satMod val="110000"/>
                <a:lumMod val="100000"/>
                <a:shade val="100000"/>
              </a:schemeClr>
            </a:gs>
            <a:gs pos="100000">
              <a:schemeClr val="accent4">
                <a:hueOff val="-969460"/>
                <a:satOff val="26103"/>
                <a:lumOff val="-670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dirty="0"/>
            <a:t>Consider use of silicone-based adhesive remover</a:t>
          </a:r>
        </a:p>
      </dsp:txBody>
      <dsp:txXfrm>
        <a:off x="40791" y="3805750"/>
        <a:ext cx="11671482" cy="648027"/>
      </dsp:txXfrm>
    </dsp:sp>
    <dsp:sp modelId="{63DA7D13-8457-324E-90CF-BFD337755BA7}">
      <dsp:nvSpPr>
        <dsp:cNvPr id="0" name=""/>
        <dsp:cNvSpPr/>
      </dsp:nvSpPr>
      <dsp:spPr>
        <a:xfrm>
          <a:off x="5734" y="4524742"/>
          <a:ext cx="11741596" cy="718141"/>
        </a:xfrm>
        <a:prstGeom prst="roundRect">
          <a:avLst/>
        </a:prstGeom>
        <a:gradFill rotWithShape="0">
          <a:gsLst>
            <a:gs pos="0">
              <a:schemeClr val="accent4">
                <a:hueOff val="-1163352"/>
                <a:satOff val="31323"/>
                <a:lumOff val="-8041"/>
                <a:alphaOff val="0"/>
                <a:satMod val="103000"/>
                <a:lumMod val="102000"/>
                <a:tint val="94000"/>
              </a:schemeClr>
            </a:gs>
            <a:gs pos="50000">
              <a:schemeClr val="accent4">
                <a:hueOff val="-1163352"/>
                <a:satOff val="31323"/>
                <a:lumOff val="-8041"/>
                <a:alphaOff val="0"/>
                <a:satMod val="110000"/>
                <a:lumMod val="100000"/>
                <a:shade val="100000"/>
              </a:schemeClr>
            </a:gs>
            <a:gs pos="100000">
              <a:schemeClr val="accent4">
                <a:hueOff val="-1163352"/>
                <a:satOff val="31323"/>
                <a:lumOff val="-80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a:t>Caution on use during sterile procedure or dressing changes</a:t>
          </a:r>
        </a:p>
      </dsp:txBody>
      <dsp:txXfrm>
        <a:off x="40791" y="4559799"/>
        <a:ext cx="11671482" cy="6480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5E8FB-B7DA-594C-B28E-5C4C66A5805C}">
      <dsp:nvSpPr>
        <dsp:cNvPr id="0" name=""/>
        <dsp:cNvSpPr/>
      </dsp:nvSpPr>
      <dsp:spPr>
        <a:xfrm>
          <a:off x="0" y="134385"/>
          <a:ext cx="11133456" cy="1587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4080" tIns="187452" rIns="864080" bIns="170688"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t>88% of catheters removed at completion of therapy</a:t>
          </a:r>
          <a:endParaRPr lang="en-US" sz="2400" b="1" i="0" kern="1200" spc="150" baseline="0" dirty="0">
            <a:latin typeface="Poppins" pitchFamily="2" charset="77"/>
            <a:cs typeface="Poppins" pitchFamily="2" charset="77"/>
          </a:endParaRPr>
        </a:p>
        <a:p>
          <a:pPr marL="228600" lvl="1" indent="-228600" algn="l" defTabSz="1066800">
            <a:lnSpc>
              <a:spcPct val="90000"/>
            </a:lnSpc>
            <a:spcBef>
              <a:spcPct val="0"/>
            </a:spcBef>
            <a:spcAft>
              <a:spcPct val="15000"/>
            </a:spcAft>
            <a:buChar char="•"/>
          </a:pPr>
          <a:r>
            <a:rPr lang="en-US" sz="2400" b="1" kern="1200" dirty="0"/>
            <a:t>1 migration</a:t>
          </a:r>
        </a:p>
        <a:p>
          <a:pPr marL="228600" lvl="1" indent="-228600" algn="l" defTabSz="1066800">
            <a:lnSpc>
              <a:spcPct val="90000"/>
            </a:lnSpc>
            <a:spcBef>
              <a:spcPct val="0"/>
            </a:spcBef>
            <a:spcAft>
              <a:spcPct val="15000"/>
            </a:spcAft>
            <a:buChar char="•"/>
          </a:pPr>
          <a:r>
            <a:rPr lang="en-US" sz="2400" b="1" kern="1200" dirty="0"/>
            <a:t>One mild skin abrasion (likely related to excess amount applied)</a:t>
          </a:r>
        </a:p>
      </dsp:txBody>
      <dsp:txXfrm>
        <a:off x="0" y="134385"/>
        <a:ext cx="11133456" cy="1587600"/>
      </dsp:txXfrm>
    </dsp:sp>
    <dsp:sp modelId="{AB6A5505-7EC3-BD4E-8EA8-8597A64F1DB0}">
      <dsp:nvSpPr>
        <dsp:cNvPr id="0" name=""/>
        <dsp:cNvSpPr/>
      </dsp:nvSpPr>
      <dsp:spPr>
        <a:xfrm>
          <a:off x="556672" y="1545"/>
          <a:ext cx="7793419" cy="2656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573" tIns="0" rIns="294573" bIns="0" numCol="1" spcCol="1270" anchor="ctr" anchorCtr="0">
          <a:noAutofit/>
        </a:bodyPr>
        <a:lstStyle/>
        <a:p>
          <a:pPr marL="0" lvl="0" indent="0" algn="l" defTabSz="889000">
            <a:lnSpc>
              <a:spcPct val="90000"/>
            </a:lnSpc>
            <a:spcBef>
              <a:spcPct val="0"/>
            </a:spcBef>
            <a:spcAft>
              <a:spcPct val="35000"/>
            </a:spcAft>
            <a:buNone/>
          </a:pPr>
          <a:r>
            <a:rPr lang="en-US" sz="2000" b="1" i="0" kern="1200" spc="150" baseline="0" dirty="0">
              <a:latin typeface="Poppins"/>
              <a:cs typeface="Poppins"/>
            </a:rPr>
            <a:t>2020</a:t>
          </a:r>
        </a:p>
      </dsp:txBody>
      <dsp:txXfrm>
        <a:off x="569641" y="14514"/>
        <a:ext cx="7767481" cy="239742"/>
      </dsp:txXfrm>
    </dsp:sp>
    <dsp:sp modelId="{DCAEFBFE-1652-FD42-ACC1-DF437BCE9E50}">
      <dsp:nvSpPr>
        <dsp:cNvPr id="0" name=""/>
        <dsp:cNvSpPr/>
      </dsp:nvSpPr>
      <dsp:spPr>
        <a:xfrm>
          <a:off x="0" y="1903425"/>
          <a:ext cx="11133456" cy="18711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4080" tIns="187452" rIns="864080" bIns="170688"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t>90% of catheters removed at completion of therapy</a:t>
          </a:r>
        </a:p>
        <a:p>
          <a:pPr marL="228600" lvl="1" indent="-228600" algn="l" defTabSz="1066800">
            <a:lnSpc>
              <a:spcPct val="90000"/>
            </a:lnSpc>
            <a:spcBef>
              <a:spcPct val="0"/>
            </a:spcBef>
            <a:spcAft>
              <a:spcPct val="15000"/>
            </a:spcAft>
            <a:buChar char="•"/>
          </a:pPr>
          <a:r>
            <a:rPr lang="en-US" sz="2400" b="1" kern="1200" dirty="0"/>
            <a:t>No migration</a:t>
          </a:r>
        </a:p>
        <a:p>
          <a:pPr marL="228600" lvl="1" indent="-228600" algn="l" defTabSz="1066800">
            <a:lnSpc>
              <a:spcPct val="90000"/>
            </a:lnSpc>
            <a:spcBef>
              <a:spcPct val="0"/>
            </a:spcBef>
            <a:spcAft>
              <a:spcPct val="15000"/>
            </a:spcAft>
            <a:buChar char="•"/>
          </a:pPr>
          <a:r>
            <a:rPr lang="en-US" sz="2400" b="1" kern="1200" dirty="0"/>
            <a:t>One CLABSI (long dwell time UA, tissue adhesive not re-applied)</a:t>
          </a:r>
        </a:p>
        <a:p>
          <a:pPr marL="228600" lvl="1" indent="-228600" algn="l" defTabSz="1066800">
            <a:lnSpc>
              <a:spcPct val="90000"/>
            </a:lnSpc>
            <a:spcBef>
              <a:spcPct val="0"/>
            </a:spcBef>
            <a:spcAft>
              <a:spcPct val="15000"/>
            </a:spcAft>
            <a:buChar char="•"/>
          </a:pPr>
          <a:r>
            <a:rPr lang="en-US" sz="2400" b="1" kern="1200" dirty="0"/>
            <a:t>One mild skin irritation (red after UA removal</a:t>
          </a:r>
          <a:r>
            <a:rPr lang="en-US" sz="2400" kern="1200" dirty="0"/>
            <a:t>)</a:t>
          </a:r>
        </a:p>
      </dsp:txBody>
      <dsp:txXfrm>
        <a:off x="0" y="1903425"/>
        <a:ext cx="11133456" cy="1871100"/>
      </dsp:txXfrm>
    </dsp:sp>
    <dsp:sp modelId="{BB2C6542-B2EA-FF44-BA12-1C8803405CC0}">
      <dsp:nvSpPr>
        <dsp:cNvPr id="0" name=""/>
        <dsp:cNvSpPr/>
      </dsp:nvSpPr>
      <dsp:spPr>
        <a:xfrm>
          <a:off x="556672" y="1770585"/>
          <a:ext cx="7793419" cy="2656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573" tIns="0" rIns="294573" bIns="0" numCol="1" spcCol="1270" anchor="ctr" anchorCtr="0">
          <a:noAutofit/>
        </a:bodyPr>
        <a:lstStyle/>
        <a:p>
          <a:pPr marL="0" lvl="0" indent="0" algn="l" defTabSz="889000">
            <a:lnSpc>
              <a:spcPct val="90000"/>
            </a:lnSpc>
            <a:spcBef>
              <a:spcPct val="0"/>
            </a:spcBef>
            <a:spcAft>
              <a:spcPct val="35000"/>
            </a:spcAft>
            <a:buNone/>
          </a:pPr>
          <a:r>
            <a:rPr lang="en-US" sz="2000" b="1" i="0" kern="1200" spc="150" baseline="0" dirty="0">
              <a:latin typeface="Poppins"/>
              <a:cs typeface="Poppins"/>
            </a:rPr>
            <a:t>2021</a:t>
          </a:r>
        </a:p>
      </dsp:txBody>
      <dsp:txXfrm>
        <a:off x="569641" y="1783554"/>
        <a:ext cx="7767481" cy="239742"/>
      </dsp:txXfrm>
    </dsp:sp>
    <dsp:sp modelId="{4F910F9D-EE62-004B-9709-8BB6A345520B}">
      <dsp:nvSpPr>
        <dsp:cNvPr id="0" name=""/>
        <dsp:cNvSpPr/>
      </dsp:nvSpPr>
      <dsp:spPr>
        <a:xfrm>
          <a:off x="0" y="3955965"/>
          <a:ext cx="11133456" cy="19845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4080" tIns="187452" rIns="864080" bIns="170688"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t>93% of catheters removed at completion of therapy</a:t>
          </a:r>
          <a:endParaRPr lang="en-US" sz="2400" b="1" i="0" kern="1200" spc="150" baseline="0" dirty="0">
            <a:solidFill>
              <a:schemeClr val="tx2"/>
            </a:solidFill>
            <a:latin typeface="Poppins" pitchFamily="2" charset="77"/>
            <a:cs typeface="Poppins" pitchFamily="2" charset="77"/>
          </a:endParaRPr>
        </a:p>
        <a:p>
          <a:pPr marL="228600" lvl="1" indent="-228600" algn="l" defTabSz="1066800">
            <a:lnSpc>
              <a:spcPct val="90000"/>
            </a:lnSpc>
            <a:spcBef>
              <a:spcPct val="0"/>
            </a:spcBef>
            <a:spcAft>
              <a:spcPct val="15000"/>
            </a:spcAft>
            <a:buChar char="•"/>
          </a:pPr>
          <a:r>
            <a:rPr lang="en-US" sz="2400" b="1" kern="1200" dirty="0"/>
            <a:t>Tachycardia w/o migration</a:t>
          </a:r>
        </a:p>
        <a:p>
          <a:pPr marL="228600" lvl="1" indent="-228600" algn="l" defTabSz="1066800">
            <a:lnSpc>
              <a:spcPct val="90000"/>
            </a:lnSpc>
            <a:spcBef>
              <a:spcPct val="0"/>
            </a:spcBef>
            <a:spcAft>
              <a:spcPct val="15000"/>
            </a:spcAft>
            <a:buChar char="•"/>
          </a:pPr>
          <a:r>
            <a:rPr lang="en-US" sz="2400" b="1" kern="1200" dirty="0"/>
            <a:t>2 leaking EDIVs (new data collection method)</a:t>
          </a:r>
        </a:p>
        <a:p>
          <a:pPr marL="228600" lvl="1" indent="-228600" algn="l" defTabSz="1066800">
            <a:lnSpc>
              <a:spcPct val="90000"/>
            </a:lnSpc>
            <a:spcBef>
              <a:spcPct val="0"/>
            </a:spcBef>
            <a:spcAft>
              <a:spcPct val="15000"/>
            </a:spcAft>
            <a:buChar char="•"/>
          </a:pPr>
          <a:r>
            <a:rPr lang="en-US" sz="2400" b="1" kern="1200" dirty="0"/>
            <a:t>One skin issue, umbilical tape adhered to skin at stump</a:t>
          </a:r>
        </a:p>
      </dsp:txBody>
      <dsp:txXfrm>
        <a:off x="0" y="3955965"/>
        <a:ext cx="11133456" cy="1984500"/>
      </dsp:txXfrm>
    </dsp:sp>
    <dsp:sp modelId="{7369B582-869D-9A46-AE95-ABC2538247B5}">
      <dsp:nvSpPr>
        <dsp:cNvPr id="0" name=""/>
        <dsp:cNvSpPr/>
      </dsp:nvSpPr>
      <dsp:spPr>
        <a:xfrm>
          <a:off x="556672" y="3823125"/>
          <a:ext cx="7793419" cy="2656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573" tIns="0" rIns="294573" bIns="0" numCol="1" spcCol="1270" anchor="ctr" anchorCtr="0">
          <a:noAutofit/>
        </a:bodyPr>
        <a:lstStyle/>
        <a:p>
          <a:pPr marL="0" lvl="0" indent="0" algn="l" defTabSz="889000">
            <a:lnSpc>
              <a:spcPct val="90000"/>
            </a:lnSpc>
            <a:spcBef>
              <a:spcPct val="0"/>
            </a:spcBef>
            <a:spcAft>
              <a:spcPct val="35000"/>
            </a:spcAft>
            <a:buNone/>
          </a:pPr>
          <a:r>
            <a:rPr lang="en-US" sz="2000" b="1" i="0" kern="1200" spc="150" baseline="0" dirty="0">
              <a:latin typeface="Poppins"/>
              <a:cs typeface="Poppins"/>
            </a:rPr>
            <a:t>2022</a:t>
          </a:r>
        </a:p>
      </dsp:txBody>
      <dsp:txXfrm>
        <a:off x="569641" y="3836094"/>
        <a:ext cx="7767481" cy="2397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CB8DA-1DAE-42CC-BA56-98A48CB09588}">
      <dsp:nvSpPr>
        <dsp:cNvPr id="0" name=""/>
        <dsp:cNvSpPr/>
      </dsp:nvSpPr>
      <dsp:spPr>
        <a:xfrm>
          <a:off x="865" y="21097"/>
          <a:ext cx="3373747" cy="2024248"/>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Clr>
              <a:srgbClr val="4F81BD"/>
            </a:buClr>
            <a:buSzPct val="123000"/>
            <a:buFont typeface="Wingdings" panose="05000000000000000000" pitchFamily="2" charset="2"/>
            <a:buNone/>
          </a:pPr>
          <a:r>
            <a:rPr lang="en-US" sz="3200" b="1" kern="1200" dirty="0"/>
            <a:t>95% without dislodgement</a:t>
          </a:r>
        </a:p>
      </dsp:txBody>
      <dsp:txXfrm>
        <a:off x="865" y="21097"/>
        <a:ext cx="3373747" cy="2024248"/>
      </dsp:txXfrm>
    </dsp:sp>
    <dsp:sp modelId="{13E7E07E-82BD-493A-A669-C8CB26654BE2}">
      <dsp:nvSpPr>
        <dsp:cNvPr id="0" name=""/>
        <dsp:cNvSpPr/>
      </dsp:nvSpPr>
      <dsp:spPr>
        <a:xfrm>
          <a:off x="3711987" y="21097"/>
          <a:ext cx="3373747" cy="2024248"/>
        </a:xfrm>
        <a:prstGeom prst="rect">
          <a:avLst/>
        </a:prstGeom>
        <a:solidFill>
          <a:schemeClr val="accent3">
            <a:shade val="80000"/>
            <a:hueOff val="70316"/>
            <a:satOff val="-3307"/>
            <a:lumOff val="89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t>3 skin irritations: </a:t>
          </a:r>
          <a:r>
            <a:rPr lang="en-US" sz="2600" b="1" u="sng" kern="1200" dirty="0"/>
            <a:t>all</a:t>
          </a:r>
          <a:r>
            <a:rPr lang="en-US" sz="2600" b="1" kern="1200" dirty="0"/>
            <a:t> on UCs where </a:t>
          </a:r>
          <a:r>
            <a:rPr lang="en-US" sz="2600" b="1" u="sng" kern="1200" dirty="0"/>
            <a:t>too much </a:t>
          </a:r>
          <a:r>
            <a:rPr lang="en-US" sz="2600" b="1" u="none" kern="1200" dirty="0"/>
            <a:t>glue was</a:t>
          </a:r>
          <a:r>
            <a:rPr lang="en-US" sz="2600" b="1" kern="1200" dirty="0"/>
            <a:t> applied &amp; dripped to the tie </a:t>
          </a:r>
          <a:br>
            <a:rPr lang="en-US" sz="2600" b="1" kern="1200" dirty="0"/>
          </a:br>
          <a:r>
            <a:rPr lang="en-US" sz="2600" b="1" kern="1200" dirty="0">
              <a:solidFill>
                <a:srgbClr val="FFFF00"/>
              </a:solidFill>
            </a:rPr>
            <a:t>“Less is Better”</a:t>
          </a:r>
        </a:p>
      </dsp:txBody>
      <dsp:txXfrm>
        <a:off x="3711987" y="21097"/>
        <a:ext cx="3373747" cy="2024248"/>
      </dsp:txXfrm>
    </dsp:sp>
    <dsp:sp modelId="{DDA328BE-E320-45DC-91D9-F3116E56B8CE}">
      <dsp:nvSpPr>
        <dsp:cNvPr id="0" name=""/>
        <dsp:cNvSpPr/>
      </dsp:nvSpPr>
      <dsp:spPr>
        <a:xfrm>
          <a:off x="865" y="2382720"/>
          <a:ext cx="3373747" cy="2024248"/>
        </a:xfrm>
        <a:prstGeom prst="rect">
          <a:avLst/>
        </a:prstGeom>
        <a:solidFill>
          <a:schemeClr val="accent3">
            <a:shade val="80000"/>
            <a:hueOff val="140631"/>
            <a:satOff val="-6615"/>
            <a:lumOff val="178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Only 8 dressing changes needed on PICC/ML</a:t>
          </a:r>
        </a:p>
      </dsp:txBody>
      <dsp:txXfrm>
        <a:off x="865" y="2382720"/>
        <a:ext cx="3373747" cy="2024248"/>
      </dsp:txXfrm>
    </dsp:sp>
    <dsp:sp modelId="{3235BFF4-36B7-4F35-98A4-7C78D9C077D4}">
      <dsp:nvSpPr>
        <dsp:cNvPr id="0" name=""/>
        <dsp:cNvSpPr/>
      </dsp:nvSpPr>
      <dsp:spPr>
        <a:xfrm>
          <a:off x="3711987" y="2382720"/>
          <a:ext cx="3373747" cy="2024248"/>
        </a:xfrm>
        <a:prstGeom prst="rect">
          <a:avLst/>
        </a:prstGeom>
        <a:solidFill>
          <a:schemeClr val="accent3">
            <a:shade val="80000"/>
            <a:hueOff val="210947"/>
            <a:satOff val="-9922"/>
            <a:lumOff val="268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2 CLABSI: long-term (&gt;7 days) UC did not receive re-application of glue : PICC dwell 12 days</a:t>
          </a:r>
        </a:p>
      </dsp:txBody>
      <dsp:txXfrm>
        <a:off x="3711987" y="2382720"/>
        <a:ext cx="3373747" cy="202424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AC74A-664E-43D3-859E-B35855730D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710C658-31F9-4A67-8267-E3463B262A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AD794A-17F4-48F7-A14F-39DCAE091952}" type="datetimeFigureOut">
              <a:rPr lang="en-US" smtClean="0"/>
              <a:t>8/25/2023</a:t>
            </a:fld>
            <a:endParaRPr lang="en-US"/>
          </a:p>
        </p:txBody>
      </p:sp>
      <p:sp>
        <p:nvSpPr>
          <p:cNvPr id="4" name="Footer Placeholder 3">
            <a:extLst>
              <a:ext uri="{FF2B5EF4-FFF2-40B4-BE49-F238E27FC236}">
                <a16:creationId xmlns:a16="http://schemas.microsoft.com/office/drawing/2014/main" id="{CD7BBBF1-3A7A-4F4B-8592-578ABE65B7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02F046-B531-4374-9A89-AC21BCA06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2DFAA7-D3C3-4D01-9299-453E25D16D4E}" type="slidenum">
              <a:rPr lang="en-US" smtClean="0"/>
              <a:t>‹#›</a:t>
            </a:fld>
            <a:endParaRPr lang="en-US"/>
          </a:p>
        </p:txBody>
      </p:sp>
    </p:spTree>
    <p:extLst>
      <p:ext uri="{BB962C8B-B14F-4D97-AF65-F5344CB8AC3E}">
        <p14:creationId xmlns:p14="http://schemas.microsoft.com/office/powerpoint/2010/main" val="900527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4C6A87-CC60-415C-BFEE-13D1CAD6861A}" type="datetimeFigureOut">
              <a:rPr lang="en-US" smtClean="0"/>
              <a:t>8/25/2023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51814-3B91-4036-94D2-3977634EE214}" type="slidenum">
              <a:rPr lang="en-US" smtClean="0"/>
              <a:t>‹#›</a:t>
            </a:fld>
            <a:endParaRPr lang="en-US"/>
          </a:p>
        </p:txBody>
      </p:sp>
    </p:spTree>
    <p:extLst>
      <p:ext uri="{BB962C8B-B14F-4D97-AF65-F5344CB8AC3E}">
        <p14:creationId xmlns:p14="http://schemas.microsoft.com/office/powerpoint/2010/main" val="1300625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LORI to intro and housekeeping items</a:t>
            </a:r>
          </a:p>
          <a:p>
            <a:endParaRPr lang="en-US"/>
          </a:p>
          <a:p>
            <a:pPr algn="l" fontAlgn="base"/>
            <a:r>
              <a:rPr lang="en-US" sz="1800" b="0" i="0">
                <a:solidFill>
                  <a:srgbClr val="000000"/>
                </a:solidFill>
                <a:effectLst/>
                <a:latin typeface="Calibri" panose="020F0502020204030204" pitchFamily="34" charset="0"/>
              </a:rPr>
              <a:t>include a discussion/mention of TA data being published for all populations then ... this webinar will focus on how TA for the NICU population.  </a:t>
            </a:r>
            <a:endParaRPr lang="en-US" b="0" i="0">
              <a:solidFill>
                <a:srgbClr val="242424"/>
              </a:solidFill>
              <a:effectLst/>
              <a:latin typeface="Segoe UI" panose="020B0502040204020203" pitchFamily="34" charset="0"/>
            </a:endParaRPr>
          </a:p>
          <a:p>
            <a:br>
              <a:rPr lang="en-US"/>
            </a:br>
            <a:endParaRPr lang="en-US"/>
          </a:p>
        </p:txBody>
      </p:sp>
      <p:sp>
        <p:nvSpPr>
          <p:cNvPr id="4" name="Slide Number Placeholder 3"/>
          <p:cNvSpPr>
            <a:spLocks noGrp="1"/>
          </p:cNvSpPr>
          <p:nvPr>
            <p:ph type="sldNum" sz="quarter" idx="5"/>
          </p:nvPr>
        </p:nvSpPr>
        <p:spPr/>
        <p:txBody>
          <a:bodyPr/>
          <a:lstStyle/>
          <a:p>
            <a:fld id="{6DC51814-3B91-4036-94D2-3977634EE214}" type="slidenum">
              <a:rPr lang="en-US" smtClean="0"/>
              <a:t>1</a:t>
            </a:fld>
            <a:endParaRPr lang="en-US"/>
          </a:p>
        </p:txBody>
      </p:sp>
    </p:spTree>
    <p:extLst>
      <p:ext uri="{BB962C8B-B14F-4D97-AF65-F5344CB8AC3E}">
        <p14:creationId xmlns:p14="http://schemas.microsoft.com/office/powerpoint/2010/main" val="4017533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Retrospective Observational study</a:t>
            </a:r>
          </a:p>
          <a:p>
            <a:r>
              <a:rPr lang="en-US" dirty="0"/>
              <a:t>Single NICU </a:t>
            </a:r>
          </a:p>
          <a:p>
            <a:r>
              <a:rPr lang="en-US" dirty="0"/>
              <a:t>6month before and 6mons after initiation of TA</a:t>
            </a:r>
          </a:p>
          <a:p>
            <a:r>
              <a:rPr lang="en-US" dirty="0"/>
              <a:t>Insertion and Monitored by NICU VAT team </a:t>
            </a:r>
          </a:p>
          <a:p>
            <a:r>
              <a:rPr lang="en-US" dirty="0" err="1"/>
              <a:t>ivWatch</a:t>
            </a:r>
            <a:r>
              <a:rPr lang="en-US" dirty="0"/>
              <a:t> technology</a:t>
            </a:r>
          </a:p>
        </p:txBody>
      </p:sp>
      <p:sp>
        <p:nvSpPr>
          <p:cNvPr id="4" name="Slide Number Placeholder 3"/>
          <p:cNvSpPr>
            <a:spLocks noGrp="1"/>
          </p:cNvSpPr>
          <p:nvPr>
            <p:ph type="sldNum" sz="quarter" idx="5"/>
          </p:nvPr>
        </p:nvSpPr>
        <p:spPr/>
        <p:txBody>
          <a:bodyPr/>
          <a:lstStyle/>
          <a:p>
            <a:fld id="{6DC51814-3B91-4036-94D2-3977634EE214}" type="slidenum">
              <a:rPr lang="en-US" smtClean="0"/>
              <a:t>12</a:t>
            </a:fld>
            <a:endParaRPr lang="en-US"/>
          </a:p>
        </p:txBody>
      </p:sp>
    </p:spTree>
    <p:extLst>
      <p:ext uri="{BB962C8B-B14F-4D97-AF65-F5344CB8AC3E}">
        <p14:creationId xmlns:p14="http://schemas.microsoft.com/office/powerpoint/2010/main" val="464421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13</a:t>
            </a:fld>
            <a:endParaRPr lang="en-US"/>
          </a:p>
        </p:txBody>
      </p:sp>
    </p:spTree>
    <p:extLst>
      <p:ext uri="{BB962C8B-B14F-4D97-AF65-F5344CB8AC3E}">
        <p14:creationId xmlns:p14="http://schemas.microsoft.com/office/powerpoint/2010/main" val="684484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14</a:t>
            </a:fld>
            <a:endParaRPr lang="en-US"/>
          </a:p>
        </p:txBody>
      </p:sp>
    </p:spTree>
    <p:extLst>
      <p:ext uri="{BB962C8B-B14F-4D97-AF65-F5344CB8AC3E}">
        <p14:creationId xmlns:p14="http://schemas.microsoft.com/office/powerpoint/2010/main" val="4026947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15</a:t>
            </a:fld>
            <a:endParaRPr lang="en-US"/>
          </a:p>
        </p:txBody>
      </p:sp>
    </p:spTree>
    <p:extLst>
      <p:ext uri="{BB962C8B-B14F-4D97-AF65-F5344CB8AC3E}">
        <p14:creationId xmlns:p14="http://schemas.microsoft.com/office/powerpoint/2010/main" val="2861130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MINUTES</a:t>
            </a:r>
          </a:p>
        </p:txBody>
      </p:sp>
      <p:sp>
        <p:nvSpPr>
          <p:cNvPr id="4" name="Slide Number Placeholder 3"/>
          <p:cNvSpPr>
            <a:spLocks noGrp="1"/>
          </p:cNvSpPr>
          <p:nvPr>
            <p:ph type="sldNum" sz="quarter" idx="5"/>
          </p:nvPr>
        </p:nvSpPr>
        <p:spPr/>
        <p:txBody>
          <a:bodyPr/>
          <a:lstStyle/>
          <a:p>
            <a:fld id="{6DC51814-3B91-4036-94D2-3977634EE214}" type="slidenum">
              <a:rPr lang="en-US" smtClean="0"/>
              <a:t>16</a:t>
            </a:fld>
            <a:endParaRPr lang="en-US"/>
          </a:p>
        </p:txBody>
      </p:sp>
    </p:spTree>
    <p:extLst>
      <p:ext uri="{BB962C8B-B14F-4D97-AF65-F5344CB8AC3E}">
        <p14:creationId xmlns:p14="http://schemas.microsoft.com/office/powerpoint/2010/main" val="4146293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a:solidFill>
                  <a:schemeClr val="tx1"/>
                </a:solidFill>
                <a:effectLst/>
                <a:latin typeface="+mn-lt"/>
                <a:ea typeface="+mn-ea"/>
                <a:cs typeface="+mn-cs"/>
              </a:rPr>
              <a:t>AMY</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Slide 6</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Bundles of proven practices have become a popular means for ensuring each patient receives the appropriate care for prevention of CLABSI, based on current evidence.  The bundle items listed here depict the required elements for the insertion of a central line with most being commonly employed in the NICU.  The last item listed promotes the use of CHG/alcohol for skin antisepsis for the procedure, which is an evolving practice in neonates.  However, CHG is the standard for adults and children due to a 49% reduction in CRBSI when compared to povidone iodine. </a:t>
            </a:r>
          </a:p>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59506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5"/>
          </p:nvPr>
        </p:nvSpPr>
        <p:spPr/>
        <p:txBody>
          <a:bodyPr/>
          <a:lstStyle/>
          <a:p>
            <a:fld id="{6DC51814-3B91-4036-94D2-3977634EE214}" type="slidenum">
              <a:rPr lang="en-US" smtClean="0"/>
              <a:t>18</a:t>
            </a:fld>
            <a:endParaRPr lang="en-US"/>
          </a:p>
        </p:txBody>
      </p:sp>
    </p:spTree>
    <p:extLst>
      <p:ext uri="{BB962C8B-B14F-4D97-AF65-F5344CB8AC3E}">
        <p14:creationId xmlns:p14="http://schemas.microsoft.com/office/powerpoint/2010/main" val="249744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a:p>
            <a:r>
              <a:rPr lang="en-US"/>
              <a:t>Bundle Tubing and access</a:t>
            </a:r>
          </a:p>
        </p:txBody>
      </p:sp>
      <p:sp>
        <p:nvSpPr>
          <p:cNvPr id="4" name="Slide Number Placeholder 3"/>
          <p:cNvSpPr>
            <a:spLocks noGrp="1"/>
          </p:cNvSpPr>
          <p:nvPr>
            <p:ph type="sldNum" sz="quarter" idx="5"/>
          </p:nvPr>
        </p:nvSpPr>
        <p:spPr/>
        <p:txBody>
          <a:bodyPr/>
          <a:lstStyle/>
          <a:p>
            <a:fld id="{6DC51814-3B91-4036-94D2-3977634EE214}" type="slidenum">
              <a:rPr lang="en-US" smtClean="0"/>
              <a:t>20</a:t>
            </a:fld>
            <a:endParaRPr lang="en-US"/>
          </a:p>
        </p:txBody>
      </p:sp>
    </p:spTree>
    <p:extLst>
      <p:ext uri="{BB962C8B-B14F-4D97-AF65-F5344CB8AC3E}">
        <p14:creationId xmlns:p14="http://schemas.microsoft.com/office/powerpoint/2010/main" val="2848421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a:p>
            <a:r>
              <a:rPr lang="en-US"/>
              <a:t>Bundle Leadership</a:t>
            </a:r>
          </a:p>
        </p:txBody>
      </p:sp>
      <p:sp>
        <p:nvSpPr>
          <p:cNvPr id="4" name="Slide Number Placeholder 3"/>
          <p:cNvSpPr>
            <a:spLocks noGrp="1"/>
          </p:cNvSpPr>
          <p:nvPr>
            <p:ph type="sldNum" sz="quarter" idx="5"/>
          </p:nvPr>
        </p:nvSpPr>
        <p:spPr/>
        <p:txBody>
          <a:bodyPr/>
          <a:lstStyle/>
          <a:p>
            <a:fld id="{6DC51814-3B91-4036-94D2-3977634EE214}" type="slidenum">
              <a:rPr lang="en-US" smtClean="0"/>
              <a:t>21</a:t>
            </a:fld>
            <a:endParaRPr lang="en-US"/>
          </a:p>
        </p:txBody>
      </p:sp>
    </p:spTree>
    <p:extLst>
      <p:ext uri="{BB962C8B-B14F-4D97-AF65-F5344CB8AC3E}">
        <p14:creationId xmlns:p14="http://schemas.microsoft.com/office/powerpoint/2010/main" val="3533552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 Do you have any data in 2023? One umbilical stump with delayed separation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51814-3B91-4036-94D2-3977634EE2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452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2</a:t>
            </a:fld>
            <a:endParaRPr lang="en-US"/>
          </a:p>
        </p:txBody>
      </p:sp>
    </p:spTree>
    <p:extLst>
      <p:ext uri="{BB962C8B-B14F-4D97-AF65-F5344CB8AC3E}">
        <p14:creationId xmlns:p14="http://schemas.microsoft.com/office/powerpoint/2010/main" val="518008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5"/>
          </p:nvPr>
        </p:nvSpPr>
        <p:spPr/>
        <p:txBody>
          <a:bodyPr/>
          <a:lstStyle/>
          <a:p>
            <a:fld id="{6DC51814-3B91-4036-94D2-3977634EE214}" type="slidenum">
              <a:rPr lang="en-US" smtClean="0"/>
              <a:t>23</a:t>
            </a:fld>
            <a:endParaRPr lang="en-US"/>
          </a:p>
        </p:txBody>
      </p:sp>
    </p:spTree>
    <p:extLst>
      <p:ext uri="{BB962C8B-B14F-4D97-AF65-F5344CB8AC3E}">
        <p14:creationId xmlns:p14="http://schemas.microsoft.com/office/powerpoint/2010/main" val="2346757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AFBDC38-9D27-4FFB-8FF1-D812AB174FE9}" type="slidenum">
              <a:rPr lang="en-US" smtClean="0"/>
              <a:t>24</a:t>
            </a:fld>
            <a:endParaRPr lang="en-US"/>
          </a:p>
        </p:txBody>
      </p:sp>
    </p:spTree>
    <p:extLst>
      <p:ext uri="{BB962C8B-B14F-4D97-AF65-F5344CB8AC3E}">
        <p14:creationId xmlns:p14="http://schemas.microsoft.com/office/powerpoint/2010/main" val="2854347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AMY</a:t>
            </a:r>
          </a:p>
          <a:p>
            <a:endParaRPr lang="en-US"/>
          </a:p>
          <a:p>
            <a:r>
              <a:rPr lang="en-US"/>
              <a:t>One difficult PICC removal requiring adhesive remover (silicon-based)</a:t>
            </a:r>
          </a:p>
          <a:p>
            <a:r>
              <a:rPr lang="en-US"/>
              <a:t>Teaching moments for staff on removal of device with glue</a:t>
            </a:r>
          </a:p>
          <a:p>
            <a:r>
              <a:rPr lang="en-US"/>
              <a:t>Data collection </a:t>
            </a:r>
          </a:p>
          <a:p>
            <a:r>
              <a:rPr lang="en-US"/>
              <a:t>Forgetting application!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Supply chain: CHG shortage</a:t>
            </a:r>
          </a:p>
          <a:p>
            <a:endParaRPr lang="en-US"/>
          </a:p>
          <a:p>
            <a:r>
              <a:rPr lang="en-US"/>
              <a:t>Locum staff</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51814-3B91-4036-94D2-3977634EE2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072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a:p>
            <a:endParaRPr lang="en-US" dirty="0"/>
          </a:p>
          <a:p>
            <a:r>
              <a:rPr lang="en-US" dirty="0"/>
              <a:t>Born at 24 1/7 weeks, BW 625gms</a:t>
            </a:r>
          </a:p>
          <a:p>
            <a:r>
              <a:rPr lang="en-US" dirty="0"/>
              <a:t>Discharge diagnoses: RDS, ROP, IVH, growth failure</a:t>
            </a:r>
          </a:p>
          <a:p>
            <a:r>
              <a:rPr lang="en-US" dirty="0"/>
              <a:t>Vascular access:</a:t>
            </a:r>
          </a:p>
          <a:p>
            <a:pPr lvl="1"/>
            <a:r>
              <a:rPr lang="en-US" dirty="0"/>
              <a:t>UA 8 days, tissue adhesive re-applied DOL #6</a:t>
            </a:r>
          </a:p>
          <a:p>
            <a:pPr lvl="1"/>
            <a:r>
              <a:rPr lang="en-US" dirty="0"/>
              <a:t>UV 4 days, removal after PICC placement</a:t>
            </a:r>
          </a:p>
          <a:p>
            <a:pPr lvl="1"/>
            <a:r>
              <a:rPr lang="en-US" dirty="0"/>
              <a:t>PICC #1, 3 days, removal for cracked hub (unrelated to glue)</a:t>
            </a:r>
          </a:p>
          <a:p>
            <a:pPr lvl="1"/>
            <a:r>
              <a:rPr lang="en-US" dirty="0"/>
              <a:t>PICC #2, 6 days, removal at completion of therapy (TPN)</a:t>
            </a:r>
          </a:p>
          <a:p>
            <a:r>
              <a:rPr lang="en-US" dirty="0"/>
              <a:t>Clinical concerns:</a:t>
            </a:r>
          </a:p>
          <a:p>
            <a:pPr lvl="1"/>
            <a:r>
              <a:rPr lang="en-US" dirty="0"/>
              <a:t>ELBW</a:t>
            </a:r>
          </a:p>
          <a:p>
            <a:pPr lvl="1"/>
            <a:r>
              <a:rPr lang="en-US" dirty="0"/>
              <a:t>Very immature skin</a:t>
            </a:r>
          </a:p>
          <a:p>
            <a:pPr lvl="1"/>
            <a:r>
              <a:rPr lang="en-US" dirty="0"/>
              <a:t>2 PICCs and concerns for dressing integrity, having to remove the first PICC early</a:t>
            </a:r>
          </a:p>
          <a:p>
            <a:pPr lvl="1"/>
            <a:r>
              <a:rPr lang="en-US" dirty="0"/>
              <a:t>No skin breakdown related to PICC dressing removals</a:t>
            </a:r>
          </a:p>
          <a:p>
            <a:pPr lvl="1"/>
            <a:r>
              <a:rPr lang="en-US" dirty="0"/>
              <a:t>No skin breakdown related to UVC removal</a:t>
            </a:r>
          </a:p>
          <a:p>
            <a:pPr lvl="1"/>
            <a:r>
              <a:rPr lang="en-US" dirty="0"/>
              <a:t>No UA migration upon UVC removal</a:t>
            </a:r>
          </a:p>
          <a:p>
            <a:pPr lvl="1"/>
            <a:r>
              <a:rPr lang="en-US" dirty="0"/>
              <a:t>No CLABSI, despite longer than ideal UA dwell</a:t>
            </a:r>
          </a:p>
          <a:p>
            <a:pPr lvl="1"/>
            <a:r>
              <a:rPr lang="en-US" dirty="0"/>
              <a:t>Other risks associated with ELBW are extremely premature infant</a:t>
            </a:r>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26</a:t>
            </a:fld>
            <a:endParaRPr lang="en-US"/>
          </a:p>
        </p:txBody>
      </p:sp>
    </p:spTree>
    <p:extLst>
      <p:ext uri="{BB962C8B-B14F-4D97-AF65-F5344CB8AC3E}">
        <p14:creationId xmlns:p14="http://schemas.microsoft.com/office/powerpoint/2010/main" val="422557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evidence, what changes do you anticipate at Doctors Modesto? </a:t>
            </a:r>
          </a:p>
        </p:txBody>
      </p:sp>
      <p:sp>
        <p:nvSpPr>
          <p:cNvPr id="4" name="Slide Number Placeholder 3"/>
          <p:cNvSpPr>
            <a:spLocks noGrp="1"/>
          </p:cNvSpPr>
          <p:nvPr>
            <p:ph type="sldNum" sz="quarter" idx="5"/>
          </p:nvPr>
        </p:nvSpPr>
        <p:spPr/>
        <p:txBody>
          <a:bodyPr/>
          <a:lstStyle/>
          <a:p>
            <a:fld id="{6DC51814-3B91-4036-94D2-3977634EE214}" type="slidenum">
              <a:rPr lang="en-US" smtClean="0"/>
              <a:t>27</a:t>
            </a:fld>
            <a:endParaRPr lang="en-US"/>
          </a:p>
        </p:txBody>
      </p:sp>
    </p:spTree>
    <p:extLst>
      <p:ext uri="{BB962C8B-B14F-4D97-AF65-F5344CB8AC3E}">
        <p14:creationId xmlns:p14="http://schemas.microsoft.com/office/powerpoint/2010/main" val="1811159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28</a:t>
            </a:fld>
            <a:endParaRPr lang="en-US"/>
          </a:p>
        </p:txBody>
      </p:sp>
    </p:spTree>
    <p:extLst>
      <p:ext uri="{BB962C8B-B14F-4D97-AF65-F5344CB8AC3E}">
        <p14:creationId xmlns:p14="http://schemas.microsoft.com/office/powerpoint/2010/main" val="1235272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t>COMMON QUESTIONS</a:t>
            </a:r>
            <a:br>
              <a:rPr lang="en-US" sz="1200" dirty="0"/>
            </a:br>
            <a:br>
              <a:rPr lang="en-US" sz="1200" dirty="0"/>
            </a:br>
            <a:r>
              <a:rPr lang="en-US" sz="1200" dirty="0"/>
              <a:t>How often to you change your central line dressings?</a:t>
            </a:r>
          </a:p>
          <a:p>
            <a:r>
              <a:rPr lang="en-US" sz="1200" b="1" dirty="0"/>
              <a:t>Do you still use an antimicrobial patch with the tissue adhesive?</a:t>
            </a:r>
          </a:p>
          <a:p>
            <a:r>
              <a:rPr lang="en-US" sz="1200" dirty="0"/>
              <a:t>Have you ever had a skin issue?</a:t>
            </a:r>
          </a:p>
          <a:p>
            <a:r>
              <a:rPr lang="en-US" sz="1200" dirty="0"/>
              <a:t>Do you have issues with pressure injuries?</a:t>
            </a:r>
          </a:p>
          <a:p>
            <a:r>
              <a:rPr lang="en-US" sz="1200" b="1" dirty="0"/>
              <a:t>What do you do if there is build up of glue?</a:t>
            </a:r>
          </a:p>
          <a:p>
            <a:r>
              <a:rPr lang="en-US" sz="1200" dirty="0"/>
              <a:t>Do you still suture your umbilical lines?</a:t>
            </a:r>
          </a:p>
          <a:p>
            <a:r>
              <a:rPr lang="en-US" sz="1200" dirty="0"/>
              <a:t>Do you reapply tissue adhesive when you remove one of the lines?</a:t>
            </a:r>
          </a:p>
          <a:p>
            <a:r>
              <a:rPr lang="en-US" sz="1200" b="1" dirty="0"/>
              <a:t>Do you need adhesive remover to remove the lines? </a:t>
            </a:r>
          </a:p>
          <a:p>
            <a:r>
              <a:rPr lang="en-US" sz="1200" b="1" dirty="0"/>
              <a:t>Do you use sterile adhesive remover?</a:t>
            </a:r>
          </a:p>
          <a:p>
            <a:r>
              <a:rPr lang="en-US" sz="1200" dirty="0"/>
              <a:t>Have you experienced breaks in any of your catheters?</a:t>
            </a:r>
          </a:p>
          <a:p>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29</a:t>
            </a:fld>
            <a:endParaRPr lang="en-US"/>
          </a:p>
        </p:txBody>
      </p:sp>
    </p:spTree>
    <p:extLst>
      <p:ext uri="{BB962C8B-B14F-4D97-AF65-F5344CB8AC3E}">
        <p14:creationId xmlns:p14="http://schemas.microsoft.com/office/powerpoint/2010/main" val="508008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3</a:t>
            </a:fld>
            <a:endParaRPr lang="en-US"/>
          </a:p>
        </p:txBody>
      </p:sp>
    </p:spTree>
    <p:extLst>
      <p:ext uri="{BB962C8B-B14F-4D97-AF65-F5344CB8AC3E}">
        <p14:creationId xmlns:p14="http://schemas.microsoft.com/office/powerpoint/2010/main" val="1793670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r>
              <a:rPr lang="en-US" dirty="0">
                <a:highlight>
                  <a:srgbClr val="FFFF00"/>
                </a:highlight>
              </a:rPr>
              <a:t>At Doctors Medical Center, the </a:t>
            </a:r>
            <a:r>
              <a:rPr kumimoji="0" lang="en-US" sz="1200" b="0" i="0" u="none" strike="noStrike" kern="1200" cap="none" spc="0" normalizeH="0" baseline="0" noProof="0" dirty="0">
                <a:ln>
                  <a:noFill/>
                </a:ln>
                <a:solidFill>
                  <a:srgbClr val="738AC8">
                    <a:lumMod val="50000"/>
                  </a:srgbClr>
                </a:solidFill>
                <a:effectLst/>
                <a:highlight>
                  <a:srgbClr val="FFFF00"/>
                </a:highlight>
                <a:uLnTx/>
                <a:uFillTx/>
                <a:latin typeface="Calibri" panose="020F0502020204030204"/>
                <a:ea typeface="+mn-ea"/>
                <a:cs typeface="+mn-cs"/>
              </a:rPr>
              <a:t>a</a:t>
            </a:r>
            <a:r>
              <a:rPr kumimoji="0" lang="en-US" sz="1200" b="0" i="0" u="none" strike="noStrike" kern="1200" cap="none" spc="0" normalizeH="0" baseline="0" noProof="0" dirty="0">
                <a:ln>
                  <a:noFill/>
                </a:ln>
                <a:solidFill>
                  <a:srgbClr val="738AC8">
                    <a:lumMod val="50000"/>
                  </a:srgbClr>
                </a:solidFill>
                <a:effectLst/>
                <a:uLnTx/>
                <a:uFillTx/>
                <a:latin typeface="Calibri" panose="020F0502020204030204"/>
                <a:ea typeface="+mn-ea"/>
                <a:cs typeface="+mn-cs"/>
              </a:rPr>
              <a:t>verage daily census is 22 babies</a:t>
            </a: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738AC8">
                    <a:lumMod val="50000"/>
                  </a:srgbClr>
                </a:solidFill>
                <a:effectLst/>
                <a:uLnTx/>
                <a:uFillTx/>
                <a:latin typeface="Calibri" panose="020F0502020204030204"/>
                <a:ea typeface="+mn-ea"/>
                <a:cs typeface="+mn-cs"/>
              </a:rPr>
              <a:t>This is a 35 bed Community Level III NICU</a:t>
            </a: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a:ln>
                  <a:noFill/>
                </a:ln>
                <a:solidFill>
                  <a:srgbClr val="738AC8">
                    <a:lumMod val="50000"/>
                  </a:srgbClr>
                </a:solidFill>
                <a:effectLst/>
                <a:uLnTx/>
                <a:uFillTx/>
                <a:latin typeface="Calibri" panose="020F0502020204030204"/>
                <a:ea typeface="+mn-ea"/>
                <a:cs typeface="+mn-cs"/>
              </a:rPr>
              <a:t>With 379 </a:t>
            </a:r>
            <a:r>
              <a:rPr kumimoji="0" lang="en-US" sz="1200" b="0" i="0" u="none" strike="noStrike" kern="1200" cap="none" spc="0" normalizeH="0" baseline="0" noProof="0" dirty="0">
                <a:ln>
                  <a:noFill/>
                </a:ln>
                <a:solidFill>
                  <a:srgbClr val="738AC8">
                    <a:lumMod val="50000"/>
                  </a:srgbClr>
                </a:solidFill>
                <a:effectLst/>
                <a:uLnTx/>
                <a:uFillTx/>
                <a:latin typeface="Calibri" panose="020F0502020204030204"/>
                <a:ea typeface="+mn-ea"/>
                <a:cs typeface="+mn-cs"/>
              </a:rPr>
              <a:t>admissions in 2022 and about </a:t>
            </a: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738AC8">
                    <a:lumMod val="50000"/>
                  </a:srgbClr>
                </a:solidFill>
                <a:effectLst/>
                <a:uLnTx/>
                <a:uFillTx/>
                <a:latin typeface="Calibri" panose="020F0502020204030204"/>
                <a:ea typeface="+mn-ea"/>
                <a:cs typeface="+mn-cs"/>
              </a:rPr>
              <a:t> ~40 PICCs central lines  and</a:t>
            </a: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738AC8">
                    <a:lumMod val="50000"/>
                  </a:srgbClr>
                </a:solidFill>
                <a:effectLst/>
                <a:uLnTx/>
                <a:uFillTx/>
                <a:latin typeface="Calibri" panose="020F0502020204030204"/>
                <a:ea typeface="+mn-ea"/>
                <a:cs typeface="+mn-cs"/>
              </a:rPr>
              <a:t>~ 55 Umbilical lines placed last year.</a:t>
            </a:r>
            <a:endParaRPr lang="en-US" dirty="0">
              <a:highlight>
                <a:srgbClr val="FFFF00"/>
              </a:highlight>
            </a:endParaRPr>
          </a:p>
        </p:txBody>
      </p:sp>
      <p:sp>
        <p:nvSpPr>
          <p:cNvPr id="4" name="Slide Number Placeholder 3"/>
          <p:cNvSpPr>
            <a:spLocks noGrp="1"/>
          </p:cNvSpPr>
          <p:nvPr>
            <p:ph type="sldNum" sz="quarter" idx="5"/>
          </p:nvPr>
        </p:nvSpPr>
        <p:spPr/>
        <p:txBody>
          <a:bodyPr/>
          <a:lstStyle/>
          <a:p>
            <a:fld id="{6DC51814-3B91-4036-94D2-3977634EE214}" type="slidenum">
              <a:rPr lang="en-US" smtClean="0"/>
              <a:t>4</a:t>
            </a:fld>
            <a:endParaRPr lang="en-US"/>
          </a:p>
        </p:txBody>
      </p:sp>
    </p:spTree>
    <p:extLst>
      <p:ext uri="{BB962C8B-B14F-4D97-AF65-F5344CB8AC3E}">
        <p14:creationId xmlns:p14="http://schemas.microsoft.com/office/powerpoint/2010/main" val="1127009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6</a:t>
            </a:fld>
            <a:endParaRPr lang="en-US"/>
          </a:p>
        </p:txBody>
      </p:sp>
    </p:spTree>
    <p:extLst>
      <p:ext uri="{BB962C8B-B14F-4D97-AF65-F5344CB8AC3E}">
        <p14:creationId xmlns:p14="http://schemas.microsoft.com/office/powerpoint/2010/main" val="1656247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CF1776-15F5-4773-9695-AAAB551B2A48}" type="slidenum">
              <a:rPr lang="en-US" smtClean="0"/>
              <a:t>8</a:t>
            </a:fld>
            <a:endParaRPr lang="en-US"/>
          </a:p>
        </p:txBody>
      </p:sp>
    </p:spTree>
    <p:extLst>
      <p:ext uri="{BB962C8B-B14F-4D97-AF65-F5344CB8AC3E}">
        <p14:creationId xmlns:p14="http://schemas.microsoft.com/office/powerpoint/2010/main" val="360550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log reduction: for example CHG 4-log (100 microbes remain) vs 6-log hand sanitizers (10 </a:t>
            </a:r>
            <a:r>
              <a:rPr lang="en-US" dirty="0" err="1"/>
              <a:t>microrbes</a:t>
            </a:r>
            <a:r>
              <a:rPr lang="en-US" dirty="0"/>
              <a:t> remain) 8-log 99.9999% reduction (less than one microbe)</a:t>
            </a:r>
          </a:p>
          <a:p>
            <a:r>
              <a:rPr lang="en-US" dirty="0"/>
              <a:t>Seal the site</a:t>
            </a:r>
            <a:br>
              <a:rPr lang="en-US" dirty="0"/>
            </a:br>
            <a:r>
              <a:rPr lang="en-US" dirty="0"/>
              <a:t>Stop bleeding 12 fold faster than thromboplastin </a:t>
            </a:r>
            <a:br>
              <a:rPr lang="en-US" dirty="0"/>
            </a:br>
            <a:r>
              <a:rPr lang="en-US" dirty="0"/>
              <a:t>decrease dressing changes</a:t>
            </a:r>
          </a:p>
          <a:p>
            <a:r>
              <a:rPr lang="en-US" dirty="0"/>
              <a:t>Significantly decrease CA-BSI</a:t>
            </a:r>
          </a:p>
          <a:p>
            <a:endParaRPr lang="en-US" dirty="0"/>
          </a:p>
          <a:p>
            <a:r>
              <a:rPr lang="en-US" dirty="0"/>
              <a:t>Dressing adherence</a:t>
            </a:r>
          </a:p>
          <a:p>
            <a:r>
              <a:rPr lang="en-US" dirty="0"/>
              <a:t>Unscheduled dressing changes lead to misadventures</a:t>
            </a:r>
          </a:p>
          <a:p>
            <a:r>
              <a:rPr lang="en-US" dirty="0"/>
              <a:t>Decrease need to replace dressing after </a:t>
            </a:r>
            <a:r>
              <a:rPr lang="en-US" dirty="0" err="1"/>
              <a:t>hemostatisis</a:t>
            </a:r>
            <a:r>
              <a:rPr lang="en-US" dirty="0"/>
              <a:t> and removal of hemostatic agents at insertion site</a:t>
            </a:r>
          </a:p>
          <a:p>
            <a:r>
              <a:rPr lang="en-US" dirty="0"/>
              <a:t>Bleeding and oozing</a:t>
            </a:r>
          </a:p>
          <a:p>
            <a:r>
              <a:rPr lang="en-US" dirty="0"/>
              <a:t>Microbial barrier</a:t>
            </a:r>
          </a:p>
          <a:p>
            <a:r>
              <a:rPr lang="en-US" dirty="0"/>
              <a:t>&gt; 8 log reduction</a:t>
            </a:r>
          </a:p>
          <a:p>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9</a:t>
            </a:fld>
            <a:endParaRPr lang="en-US"/>
          </a:p>
        </p:txBody>
      </p:sp>
    </p:spTree>
    <p:extLst>
      <p:ext uri="{BB962C8B-B14F-4D97-AF65-F5344CB8AC3E}">
        <p14:creationId xmlns:p14="http://schemas.microsoft.com/office/powerpoint/2010/main" val="1220057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NANN: 4</a:t>
            </a:r>
            <a:r>
              <a:rPr lang="en-US" baseline="30000" dirty="0"/>
              <a:t>th</a:t>
            </a:r>
            <a:r>
              <a:rPr lang="en-US" dirty="0"/>
              <a:t> edition 2021, mention of TA as securement and prevention of migration</a:t>
            </a:r>
          </a:p>
          <a:p>
            <a:r>
              <a:rPr lang="en-US" dirty="0"/>
              <a:t>INS 8</a:t>
            </a:r>
            <a:r>
              <a:rPr lang="en-US" baseline="30000" dirty="0"/>
              <a:t>th</a:t>
            </a:r>
            <a:r>
              <a:rPr lang="en-US" dirty="0"/>
              <a:t> ed 2021: #38 VA device securement and #42 VA device assess, care and dressing changes</a:t>
            </a:r>
          </a:p>
          <a:p>
            <a:r>
              <a:rPr lang="en-US" dirty="0"/>
              <a:t>AVA: 2021 Intravascular Quarterly May 2021 </a:t>
            </a:r>
          </a:p>
          <a:p>
            <a:r>
              <a:rPr lang="en-US" dirty="0"/>
              <a:t>FDA approval for all types of VA, no age restriction and safe on PU and SI </a:t>
            </a:r>
            <a:r>
              <a:rPr lang="en-US" dirty="0" err="1"/>
              <a:t>caths</a:t>
            </a:r>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10</a:t>
            </a:fld>
            <a:endParaRPr lang="en-US"/>
          </a:p>
        </p:txBody>
      </p:sp>
    </p:spTree>
    <p:extLst>
      <p:ext uri="{BB962C8B-B14F-4D97-AF65-F5344CB8AC3E}">
        <p14:creationId xmlns:p14="http://schemas.microsoft.com/office/powerpoint/2010/main" val="693434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tertiary NICU in Qatar</a:t>
            </a:r>
          </a:p>
          <a:p>
            <a:r>
              <a:rPr lang="en-US" dirty="0"/>
              <a:t>Large number of ELBW babes</a:t>
            </a:r>
          </a:p>
          <a:p>
            <a:r>
              <a:rPr lang="en-US" dirty="0"/>
              <a:t>77% in lower </a:t>
            </a:r>
            <a:r>
              <a:rPr lang="en-US" dirty="0" err="1"/>
              <a:t>extrem</a:t>
            </a:r>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11</a:t>
            </a:fld>
            <a:endParaRPr lang="en-US"/>
          </a:p>
        </p:txBody>
      </p:sp>
    </p:spTree>
    <p:extLst>
      <p:ext uri="{BB962C8B-B14F-4D97-AF65-F5344CB8AC3E}">
        <p14:creationId xmlns:p14="http://schemas.microsoft.com/office/powerpoint/2010/main" val="3311628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anchor="ctr"/>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481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anchor="ctr">
            <a:noAutofit/>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79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anchor="b">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1357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anchor="ct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Rectangle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620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31850" y="2331584"/>
            <a:ext cx="10515600" cy="1500187"/>
          </a:xfrm>
        </p:spPr>
        <p:txBody>
          <a:bodyPr anchor="ct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6F2E6F7-3BE5-4484-A73E-3EFDB7348BB5}"/>
              </a:ext>
            </a:extLst>
          </p:cNvPr>
          <p:cNvSpPr>
            <a:spLocks noGrp="1"/>
          </p:cNvSpPr>
          <p:nvPr>
            <p:ph type="body" idx="1"/>
          </p:nvPr>
        </p:nvSpPr>
        <p:spPr>
          <a:xfrm>
            <a:off x="831850" y="3968071"/>
            <a:ext cx="10515600" cy="80554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9" name="Rectangle 8">
            <a:extLst>
              <a:ext uri="{FF2B5EF4-FFF2-40B4-BE49-F238E27FC236}">
                <a16:creationId xmlns:a16="http://schemas.microsoft.com/office/drawing/2014/main" id="{919AEFA0-9379-4E32-9D66-976465036916}"/>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FFB43B-30D9-4055-B912-4E3C85B0365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814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anchor="ctr"/>
          <a:lstStyle>
            <a:lvl1pPr>
              <a:defRPr sz="6000">
                <a:solidFill>
                  <a:schemeClr val="bg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12" name="Freeform: Shape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2747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a:t>Click icon to add picture</a:t>
            </a:r>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anchor="ctr"/>
          <a:lstStyle>
            <a:lvl1pPr>
              <a:defRPr sz="6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62233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a:t>Click icon to add picture</a:t>
            </a:r>
          </a:p>
        </p:txBody>
      </p:sp>
    </p:spTree>
    <p:extLst>
      <p:ext uri="{BB962C8B-B14F-4D97-AF65-F5344CB8AC3E}">
        <p14:creationId xmlns:p14="http://schemas.microsoft.com/office/powerpoint/2010/main" val="2883340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anchor="ctr"/>
          <a:lstStyle>
            <a:lvl1pPr algn="ctr">
              <a:defRPr sz="6000">
                <a:solidFill>
                  <a:schemeClr val="accent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Picture Placeholder 6">
            <a:extLst>
              <a:ext uri="{FF2B5EF4-FFF2-40B4-BE49-F238E27FC236}">
                <a16:creationId xmlns:a16="http://schemas.microsoft.com/office/drawing/2014/main" id="{230D70C6-13FD-45D4-8FB6-26C56B8FF2D4}"/>
              </a:ext>
            </a:extLst>
          </p:cNvPr>
          <p:cNvSpPr>
            <a:spLocks noGrp="1"/>
          </p:cNvSpPr>
          <p:nvPr>
            <p:ph type="pic" sz="quarter" idx="13"/>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3" name="Rectangle 2">
            <a:extLst>
              <a:ext uri="{FF2B5EF4-FFF2-40B4-BE49-F238E27FC236}">
                <a16:creationId xmlns:a16="http://schemas.microsoft.com/office/drawing/2014/main" id="{E10ED78A-2A17-41C4-9030-D406C56DDF4A}"/>
              </a:ext>
            </a:extLst>
          </p:cNvPr>
          <p:cNvSpPr/>
          <p:nvPr userDrawn="1"/>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54458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2187661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01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05085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386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a:t>Click icon to add picture</a:t>
            </a:r>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58960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anchor="ctr">
            <a:noAutofit/>
          </a:bodyPr>
          <a:lstStyle>
            <a:lvl1pPr algn="ctr">
              <a:defRPr sz="3600"/>
            </a:lvl1pPr>
          </a:lstStyle>
          <a:p>
            <a:r>
              <a:rPr lang="en-US"/>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6958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Rectangle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Tree>
    <p:extLst>
      <p:ext uri="{BB962C8B-B14F-4D97-AF65-F5344CB8AC3E}">
        <p14:creationId xmlns:p14="http://schemas.microsoft.com/office/powerpoint/2010/main" val="2911057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4221609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4114473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grpSp>
        <p:nvGrpSpPr>
          <p:cNvPr id="2" name="Group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359956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Tree>
    <p:extLst>
      <p:ext uri="{BB962C8B-B14F-4D97-AF65-F5344CB8AC3E}">
        <p14:creationId xmlns:p14="http://schemas.microsoft.com/office/powerpoint/2010/main" val="1035085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18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85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anchor="b">
            <a:normAutofit/>
          </a:bodyPr>
          <a:lstStyle>
            <a:lvl1pPr algn="ctr">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55044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419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ctr">
              <a:defRPr>
                <a:solidFill>
                  <a:schemeClr val="bg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3815424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l">
              <a:defRPr>
                <a:solidFill>
                  <a:schemeClr val="tx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3565490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2878641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2681869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7" name="Group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493388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3303732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3633710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D9056F2B-EAFD-4A57-BB92-D14816C84DDE}"/>
              </a:ext>
            </a:extLst>
          </p:cNvPr>
          <p:cNvSpPr>
            <a:spLocks noGrp="1"/>
          </p:cNvSpPr>
          <p:nvPr>
            <p:ph type="pic" sz="quarter" idx="13"/>
          </p:nvPr>
        </p:nvSpPr>
        <p:spPr>
          <a:xfrm>
            <a:off x="876300" y="1739900"/>
            <a:ext cx="1689100" cy="1397000"/>
          </a:xfrm>
        </p:spPr>
        <p:txBody>
          <a:bodyPr/>
          <a:lstStyle>
            <a:lvl1pPr marL="0" indent="0" algn="ctr">
              <a:buNone/>
              <a:defRPr>
                <a:solidFill>
                  <a:schemeClr val="bg1"/>
                </a:solidFill>
              </a:defRPr>
            </a:lvl1pPr>
          </a:lstStyle>
          <a:p>
            <a:r>
              <a:rPr lang="en-US"/>
              <a:t>Click icon to add picture</a:t>
            </a:r>
          </a:p>
        </p:txBody>
      </p:sp>
      <p:sp>
        <p:nvSpPr>
          <p:cNvPr id="35" name="Picture Placeholder 33">
            <a:extLst>
              <a:ext uri="{FF2B5EF4-FFF2-40B4-BE49-F238E27FC236}">
                <a16:creationId xmlns:a16="http://schemas.microsoft.com/office/drawing/2014/main" id="{E65006DE-F797-4019-BB72-F484F9FE7E58}"/>
              </a:ext>
            </a:extLst>
          </p:cNvPr>
          <p:cNvSpPr>
            <a:spLocks noGrp="1"/>
          </p:cNvSpPr>
          <p:nvPr>
            <p:ph type="pic" sz="quarter" idx="14"/>
          </p:nvPr>
        </p:nvSpPr>
        <p:spPr>
          <a:xfrm>
            <a:off x="3829813" y="4263232"/>
            <a:ext cx="1689100" cy="1397000"/>
          </a:xfrm>
        </p:spPr>
        <p:txBody>
          <a:bodyPr/>
          <a:lstStyle>
            <a:lvl1pPr marL="0" indent="0" algn="ctr">
              <a:buNone/>
              <a:defRPr>
                <a:solidFill>
                  <a:schemeClr val="bg1"/>
                </a:solidFill>
              </a:defRPr>
            </a:lvl1pPr>
          </a:lstStyle>
          <a:p>
            <a:r>
              <a:rPr lang="en-US"/>
              <a:t>Click icon to add picture</a:t>
            </a:r>
          </a:p>
        </p:txBody>
      </p:sp>
      <p:sp>
        <p:nvSpPr>
          <p:cNvPr id="36" name="Picture Placeholder 33">
            <a:extLst>
              <a:ext uri="{FF2B5EF4-FFF2-40B4-BE49-F238E27FC236}">
                <a16:creationId xmlns:a16="http://schemas.microsoft.com/office/drawing/2014/main" id="{0947D252-5545-4406-8764-B7712464DA56}"/>
              </a:ext>
            </a:extLst>
          </p:cNvPr>
          <p:cNvSpPr>
            <a:spLocks noGrp="1"/>
          </p:cNvSpPr>
          <p:nvPr>
            <p:ph type="pic" sz="quarter" idx="15"/>
          </p:nvPr>
        </p:nvSpPr>
        <p:spPr>
          <a:xfrm>
            <a:off x="6744524" y="1739900"/>
            <a:ext cx="1689100" cy="1397000"/>
          </a:xfrm>
        </p:spPr>
        <p:txBody>
          <a:bodyPr/>
          <a:lstStyle>
            <a:lvl1pPr marL="0" indent="0" algn="ctr">
              <a:buNone/>
              <a:defRPr>
                <a:solidFill>
                  <a:schemeClr val="bg1"/>
                </a:solidFill>
              </a:defRPr>
            </a:lvl1pPr>
          </a:lstStyle>
          <a:p>
            <a:r>
              <a:rPr lang="en-US"/>
              <a:t>Click icon to add picture</a:t>
            </a:r>
          </a:p>
        </p:txBody>
      </p:sp>
      <p:sp>
        <p:nvSpPr>
          <p:cNvPr id="38" name="Picture Placeholder 33">
            <a:extLst>
              <a:ext uri="{FF2B5EF4-FFF2-40B4-BE49-F238E27FC236}">
                <a16:creationId xmlns:a16="http://schemas.microsoft.com/office/drawing/2014/main" id="{DD89F80C-C1D7-4F63-BAD2-F4EE1F9A162F}"/>
              </a:ext>
            </a:extLst>
          </p:cNvPr>
          <p:cNvSpPr>
            <a:spLocks noGrp="1"/>
          </p:cNvSpPr>
          <p:nvPr>
            <p:ph type="pic" sz="quarter" idx="17"/>
          </p:nvPr>
        </p:nvSpPr>
        <p:spPr>
          <a:xfrm>
            <a:off x="9659235" y="4263232"/>
            <a:ext cx="1689100" cy="1397000"/>
          </a:xfrm>
        </p:spPr>
        <p:txBody>
          <a:bodyPr/>
          <a:lstStyle>
            <a:lvl1pPr marL="0" indent="0" algn="ctr">
              <a:buNone/>
              <a:defRPr>
                <a:solidFill>
                  <a:schemeClr val="bg1"/>
                </a:solidFill>
              </a:defRPr>
            </a:lvl1pPr>
          </a:lstStyle>
          <a:p>
            <a:r>
              <a:rPr lang="en-US"/>
              <a:t>Click icon to add picture</a:t>
            </a:r>
          </a:p>
        </p:txBody>
      </p:sp>
      <p:sp>
        <p:nvSpPr>
          <p:cNvPr id="40" name="Text Placeholder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3" name="Text Placeholder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2108078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a:lstStyle/>
          <a:p>
            <a:r>
              <a:rPr lang="en-US"/>
              <a:t>Click to edit Master title style</a:t>
            </a:r>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201425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anchor="b">
            <a:normAutofit/>
          </a:bodyPr>
          <a:lstStyle>
            <a:lvl1pPr algn="l">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836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72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2728092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627732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anchor="t">
            <a:noAutofit/>
          </a:bodyPr>
          <a:lstStyle>
            <a:lvl1pPr marL="0" indent="0" algn="ctr">
              <a:buNone/>
              <a:defRPr sz="2000" b="1">
                <a:solidFill>
                  <a:schemeClr val="accent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anchor="t">
            <a:noAutofit/>
          </a:bodyPr>
          <a:lstStyle>
            <a:lvl1pPr marL="0" indent="0" algn="ctr">
              <a:buNone/>
              <a:defRPr sz="2000" b="1">
                <a:solidFill>
                  <a:schemeClr val="accent2"/>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anchor="t">
            <a:noAutofit/>
          </a:bodyPr>
          <a:lstStyle>
            <a:lvl1pPr marL="0" indent="0" algn="ctr">
              <a:buNone/>
              <a:defRPr sz="2000" b="1">
                <a:solidFill>
                  <a:schemeClr val="accent4"/>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anchor="t">
            <a:noAutofit/>
          </a:bodyPr>
          <a:lstStyle>
            <a:lvl1pPr marL="0" indent="0" algn="ctr">
              <a:buNone/>
              <a:defRPr sz="2000" b="1">
                <a:solidFill>
                  <a:schemeClr val="accent6"/>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1884734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5653828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a:normAutofit/>
          </a:bodyPr>
          <a:lstStyle>
            <a:lvl1pPr marL="0" indent="0" algn="ctr">
              <a:buNone/>
              <a:defRPr sz="2000"/>
            </a:lvl1pPr>
          </a:lstStyle>
          <a:p>
            <a:r>
              <a:rPr lang="en-US"/>
              <a:t>Click icon to add chart</a:t>
            </a:r>
          </a:p>
        </p:txBody>
      </p:sp>
      <p:sp>
        <p:nvSpPr>
          <p:cNvPr id="25" name="Rectangle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9679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11520488" cy="4967287"/>
          </a:xfrm>
        </p:spPr>
        <p:txBody>
          <a:bodyPr>
            <a:normAutofit/>
          </a:bodyPr>
          <a:lstStyle>
            <a:lvl1pPr marL="0" indent="0" algn="ctr">
              <a:buNone/>
              <a:defRPr sz="2000"/>
            </a:lvl1pPr>
          </a:lstStyle>
          <a:p>
            <a:r>
              <a:rPr lang="en-US"/>
              <a:t>Click icon to add chart</a:t>
            </a:r>
          </a:p>
        </p:txBody>
      </p:sp>
    </p:spTree>
    <p:extLst>
      <p:ext uri="{BB962C8B-B14F-4D97-AF65-F5344CB8AC3E}">
        <p14:creationId xmlns:p14="http://schemas.microsoft.com/office/powerpoint/2010/main" val="2589529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7450621" cy="4967287"/>
          </a:xfrm>
        </p:spPr>
        <p:txBody>
          <a:bodyPr>
            <a:normAutofit/>
          </a:bodyPr>
          <a:lstStyle>
            <a:lvl1pPr marL="0" indent="0" algn="ctr">
              <a:buNone/>
              <a:defRPr sz="2000"/>
            </a:lvl1pPr>
          </a:lstStyle>
          <a:p>
            <a:r>
              <a:rPr lang="en-US"/>
              <a:t>Click icon to add chart</a:t>
            </a:r>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a:normAutofit/>
          </a:bodyPr>
          <a:lstStyle>
            <a:lvl1pPr marL="0" indent="0" algn="ctr">
              <a:buNone/>
              <a:defRPr sz="2000"/>
            </a:lvl1pPr>
          </a:lstStyle>
          <a:p>
            <a:r>
              <a:rPr lang="en-US"/>
              <a:t>Click icon to add picture</a:t>
            </a:r>
          </a:p>
        </p:txBody>
      </p:sp>
    </p:spTree>
    <p:extLst>
      <p:ext uri="{BB962C8B-B14F-4D97-AF65-F5344CB8AC3E}">
        <p14:creationId xmlns:p14="http://schemas.microsoft.com/office/powerpoint/2010/main" val="3840593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81415" y="1233488"/>
            <a:ext cx="5512490" cy="4967287"/>
          </a:xfrm>
        </p:spPr>
        <p:txBody>
          <a:bodyPr>
            <a:normAutofit/>
          </a:bodyPr>
          <a:lstStyle>
            <a:lvl1pPr marL="0" indent="0" algn="ctr">
              <a:buNone/>
              <a:defRPr sz="2000"/>
            </a:lvl1pPr>
          </a:lstStyle>
          <a:p>
            <a:r>
              <a:rPr lang="en-US"/>
              <a:t>Click icon to add chart</a:t>
            </a:r>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233488"/>
            <a:ext cx="5512490" cy="4967287"/>
          </a:xfrm>
        </p:spPr>
        <p:txBody>
          <a:bodyPr>
            <a:normAutofit/>
          </a:bodyPr>
          <a:lstStyle>
            <a:lvl1pPr marL="0" indent="0" algn="ctr">
              <a:buNone/>
              <a:defRPr sz="2000"/>
            </a:lvl1pPr>
          </a:lstStyle>
          <a:p>
            <a:r>
              <a:rPr lang="en-US"/>
              <a:t>Click icon to add chart</a:t>
            </a:r>
          </a:p>
        </p:txBody>
      </p:sp>
      <p:cxnSp>
        <p:nvCxnSpPr>
          <p:cNvPr id="6" name="Straight Connector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362696"/>
            <a:ext cx="5552246" cy="2294899"/>
          </a:xfrm>
        </p:spPr>
        <p:txBody>
          <a:bodyPr>
            <a:normAutofit/>
          </a:bodyPr>
          <a:lstStyle>
            <a:lvl1pPr marL="0" indent="0" algn="ctr">
              <a:buNone/>
              <a:defRPr sz="2000"/>
            </a:lvl1pPr>
          </a:lstStyle>
          <a:p>
            <a:r>
              <a:rPr lang="en-US"/>
              <a:t>Click icon to add chart</a:t>
            </a:r>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781218"/>
            <a:ext cx="5552246" cy="2294899"/>
          </a:xfrm>
        </p:spPr>
        <p:txBody>
          <a:bodyPr>
            <a:normAutofit/>
          </a:bodyPr>
          <a:lstStyle>
            <a:lvl1pPr marL="0" indent="0" algn="ctr">
              <a:buNone/>
              <a:defRPr sz="2000"/>
            </a:lvl1pPr>
          </a:lstStyle>
          <a:p>
            <a:r>
              <a:rPr lang="en-US"/>
              <a:t>Click icon to add chart</a:t>
            </a:r>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367561"/>
            <a:ext cx="5552246" cy="2294899"/>
          </a:xfrm>
        </p:spPr>
        <p:txBody>
          <a:bodyPr>
            <a:normAutofit/>
          </a:bodyPr>
          <a:lstStyle>
            <a:lvl1pPr marL="0" indent="0" algn="ctr">
              <a:buNone/>
              <a:defRPr sz="2000"/>
            </a:lvl1pPr>
          </a:lstStyle>
          <a:p>
            <a:r>
              <a:rPr lang="en-US"/>
              <a:t>Click icon to add chart</a:t>
            </a:r>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786083"/>
            <a:ext cx="5552246" cy="2294899"/>
          </a:xfrm>
        </p:spPr>
        <p:txBody>
          <a:bodyPr>
            <a:normAutofit/>
          </a:bodyPr>
          <a:lstStyle>
            <a:lvl1pPr marL="0" indent="0" algn="ctr">
              <a:buNone/>
              <a:defRPr sz="2000"/>
            </a:lvl1pPr>
          </a:lstStyle>
          <a:p>
            <a:r>
              <a:rPr lang="en-US"/>
              <a:t>Click icon to add chart</a:t>
            </a:r>
          </a:p>
        </p:txBody>
      </p:sp>
    </p:spTree>
    <p:extLst>
      <p:ext uri="{BB962C8B-B14F-4D97-AF65-F5344CB8AC3E}">
        <p14:creationId xmlns:p14="http://schemas.microsoft.com/office/powerpoint/2010/main" val="10208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anchor="ctr">
            <a:normAutofit/>
          </a:bodyPr>
          <a:lstStyle>
            <a:lvl1pPr algn="ctr">
              <a:defRPr sz="54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28379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anchor="ctr">
            <a:normAutofit/>
          </a:bodyPr>
          <a:lstStyle>
            <a:lvl1pPr algn="ctr">
              <a:defRPr sz="11500">
                <a:solidFill>
                  <a:schemeClr val="tx1"/>
                </a:solidFill>
              </a:defRPr>
            </a:lvl1pPr>
          </a:lstStyle>
          <a:p>
            <a:r>
              <a:rPr lang="en-US"/>
              <a:t>Thank You</a:t>
            </a:r>
          </a:p>
        </p:txBody>
      </p:sp>
    </p:spTree>
    <p:extLst>
      <p:ext uri="{BB962C8B-B14F-4D97-AF65-F5344CB8AC3E}">
        <p14:creationId xmlns:p14="http://schemas.microsoft.com/office/powerpoint/2010/main" val="2757538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82B7AE8-665C-4FF6-B292-B525984D93C4}"/>
              </a:ext>
            </a:extLst>
          </p:cNvPr>
          <p:cNvSpPr>
            <a:spLocks noGrp="1"/>
          </p:cNvSpPr>
          <p:nvPr>
            <p:ph type="sldNum" sz="quarter" idx="12"/>
          </p:nvPr>
        </p:nvSpPr>
        <p:spPr/>
        <p:txBody>
          <a:bodyPr/>
          <a:lstStyle/>
          <a:p>
            <a:fld id="{03DC2DEF-D2FE-4B45-ABA4-9F153FD1C98A}" type="slidenum">
              <a:rPr lang="en-US" smtClean="0"/>
              <a:t>‹#›</a:t>
            </a:fld>
            <a:endParaRPr lang="en-US"/>
          </a:p>
        </p:txBody>
      </p:sp>
    </p:spTree>
    <p:extLst>
      <p:ext uri="{BB962C8B-B14F-4D97-AF65-F5344CB8AC3E}">
        <p14:creationId xmlns:p14="http://schemas.microsoft.com/office/powerpoint/2010/main" val="1390318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ACFC-0D65-4857-AAEE-904747F38A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594C5E-E06C-488C-AC82-331C53B94F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4EC8C27-FA57-408C-8D6B-844D81BC8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468A18F-96D4-4F1F-BF6B-EDFACBF8D67C}"/>
              </a:ext>
            </a:extLst>
          </p:cNvPr>
          <p:cNvSpPr>
            <a:spLocks noGrp="1"/>
          </p:cNvSpPr>
          <p:nvPr>
            <p:ph type="sldNum" sz="quarter" idx="12"/>
          </p:nvPr>
        </p:nvSpPr>
        <p:spPr/>
        <p:txBody>
          <a:bodyPr/>
          <a:lstStyle/>
          <a:p>
            <a:fld id="{03DC2DEF-D2FE-4B45-ABA4-9F153FD1C98A}" type="slidenum">
              <a:rPr lang="en-US" smtClean="0"/>
              <a:t>‹#›</a:t>
            </a:fld>
            <a:endParaRPr lang="en-US"/>
          </a:p>
        </p:txBody>
      </p:sp>
    </p:spTree>
    <p:extLst>
      <p:ext uri="{BB962C8B-B14F-4D97-AF65-F5344CB8AC3E}">
        <p14:creationId xmlns:p14="http://schemas.microsoft.com/office/powerpoint/2010/main" val="18034160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572384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ummary 15">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936B6C2-EC6B-4E03-AEBD-78E64C25EE76}"/>
              </a:ext>
            </a:extLst>
          </p:cNvPr>
          <p:cNvSpPr>
            <a:spLocks noGrp="1"/>
          </p:cNvSpPr>
          <p:nvPr>
            <p:ph type="pic" sz="quarter" idx="10"/>
          </p:nvPr>
        </p:nvSpPr>
        <p:spPr>
          <a:xfrm>
            <a:off x="3720851" y="1859684"/>
            <a:ext cx="4752750" cy="4250256"/>
          </a:xfrm>
          <a:custGeom>
            <a:avLst/>
            <a:gdLst>
              <a:gd name="connsiteX0" fmla="*/ 2874916 w 9503025"/>
              <a:gd name="connsiteY0" fmla="*/ 0 h 8500512"/>
              <a:gd name="connsiteX1" fmla="*/ 6628110 w 9503025"/>
              <a:gd name="connsiteY1" fmla="*/ 0 h 8500512"/>
              <a:gd name="connsiteX2" fmla="*/ 7490462 w 9503025"/>
              <a:gd name="connsiteY2" fmla="*/ 504642 h 8500512"/>
              <a:gd name="connsiteX3" fmla="*/ 9367058 w 9503025"/>
              <a:gd name="connsiteY3" fmla="*/ 3752964 h 8500512"/>
              <a:gd name="connsiteX4" fmla="*/ 9367058 w 9503025"/>
              <a:gd name="connsiteY4" fmla="*/ 4747548 h 8500512"/>
              <a:gd name="connsiteX5" fmla="*/ 7490462 w 9503025"/>
              <a:gd name="connsiteY5" fmla="*/ 7995871 h 8500512"/>
              <a:gd name="connsiteX6" fmla="*/ 6628110 w 9503025"/>
              <a:gd name="connsiteY6" fmla="*/ 8500512 h 8500512"/>
              <a:gd name="connsiteX7" fmla="*/ 2874916 w 9503025"/>
              <a:gd name="connsiteY7" fmla="*/ 8500512 h 8500512"/>
              <a:gd name="connsiteX8" fmla="*/ 2012564 w 9503025"/>
              <a:gd name="connsiteY8" fmla="*/ 7995871 h 8500512"/>
              <a:gd name="connsiteX9" fmla="*/ 135968 w 9503025"/>
              <a:gd name="connsiteY9" fmla="*/ 4747548 h 8500512"/>
              <a:gd name="connsiteX10" fmla="*/ 135968 w 9503025"/>
              <a:gd name="connsiteY10" fmla="*/ 3752964 h 8500512"/>
              <a:gd name="connsiteX11" fmla="*/ 2012564 w 9503025"/>
              <a:gd name="connsiteY11" fmla="*/ 504642 h 8500512"/>
              <a:gd name="connsiteX12" fmla="*/ 2874916 w 9503025"/>
              <a:gd name="connsiteY12" fmla="*/ 0 h 850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03025" h="8500512">
                <a:moveTo>
                  <a:pt x="2874916" y="0"/>
                </a:moveTo>
                <a:lnTo>
                  <a:pt x="6628110" y="0"/>
                </a:lnTo>
                <a:cubicBezTo>
                  <a:pt x="6980890" y="0"/>
                  <a:pt x="7309172" y="191078"/>
                  <a:pt x="7490462" y="504642"/>
                </a:cubicBezTo>
                <a:lnTo>
                  <a:pt x="9367058" y="3752964"/>
                </a:lnTo>
                <a:cubicBezTo>
                  <a:pt x="9548348" y="4056729"/>
                  <a:pt x="9548348" y="4443784"/>
                  <a:pt x="9367058" y="4747548"/>
                </a:cubicBezTo>
                <a:lnTo>
                  <a:pt x="7490462" y="7995871"/>
                </a:lnTo>
                <a:cubicBezTo>
                  <a:pt x="7309172" y="8304535"/>
                  <a:pt x="6980890" y="8500512"/>
                  <a:pt x="6628110" y="8500512"/>
                </a:cubicBezTo>
                <a:lnTo>
                  <a:pt x="2874916" y="8500512"/>
                </a:lnTo>
                <a:cubicBezTo>
                  <a:pt x="2517236" y="8500512"/>
                  <a:pt x="2184054" y="8304535"/>
                  <a:pt x="2012564" y="7995871"/>
                </a:cubicBezTo>
                <a:lnTo>
                  <a:pt x="135968" y="4747548"/>
                </a:lnTo>
                <a:cubicBezTo>
                  <a:pt x="-45322" y="4443784"/>
                  <a:pt x="-45322" y="4056729"/>
                  <a:pt x="135968" y="3752964"/>
                </a:cubicBezTo>
                <a:lnTo>
                  <a:pt x="2012564" y="504642"/>
                </a:lnTo>
                <a:cubicBezTo>
                  <a:pt x="2184054" y="191078"/>
                  <a:pt x="2517236" y="0"/>
                  <a:pt x="2874916" y="0"/>
                </a:cubicBezTo>
                <a:close/>
              </a:path>
            </a:pathLst>
          </a:custGeom>
          <a:solidFill>
            <a:schemeClr val="bg1">
              <a:lumMod val="95000"/>
            </a:schemeClr>
          </a:solid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40310413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7_Title and Content">
    <p:bg>
      <p:bgPr>
        <a:blipFill dpi="0" rotWithShape="1">
          <a:blip r:embed="rId2" cstate="print">
            <a:alphaModFix amt="8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 y="6515100"/>
            <a:ext cx="12192000" cy="342900"/>
          </a:xfrm>
          <a:prstGeom prst="rect">
            <a:avLst/>
          </a:prstGeom>
          <a:solidFill>
            <a:schemeClr val="accent2"/>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pPr>
              <a:defRPr/>
            </a:pPr>
            <a:fld id="{C489E724-D9D7-496C-A6E0-67407B7E39EF}" type="datetime1">
              <a:rPr lang="en-US" smtClean="0"/>
              <a:t>8/25/2023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F108C90-014E-4D70-8288-2AFC79E46343}" type="slidenum">
              <a:rPr lang="en-US" smtClean="0"/>
              <a:t>‹#›</a:t>
            </a:fld>
            <a:endParaRPr lang="en-US"/>
          </a:p>
        </p:txBody>
      </p:sp>
      <p:sp>
        <p:nvSpPr>
          <p:cNvPr id="7" name="Rectangle 6"/>
          <p:cNvSpPr/>
          <p:nvPr/>
        </p:nvSpPr>
        <p:spPr>
          <a:xfrm>
            <a:off x="1" y="0"/>
            <a:ext cx="12192000" cy="685800"/>
          </a:xfrm>
          <a:prstGeom prst="rect">
            <a:avLst/>
          </a:prstGeom>
          <a:solidFill>
            <a:schemeClr val="accent2"/>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0"/>
            <a:ext cx="10972801" cy="685800"/>
          </a:xfrm>
        </p:spPr>
        <p:txBody>
          <a:bodyPr>
            <a:noAutofit/>
          </a:bodyPr>
          <a:lstStyle>
            <a:lvl1pPr algn="l">
              <a:defRPr sz="28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6591B8A8-FF12-5282-AB0B-34CE37092F3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734221" y="6477000"/>
            <a:ext cx="1456193" cy="496826"/>
          </a:xfrm>
          <a:prstGeom prst="rect">
            <a:avLst/>
          </a:prstGeom>
        </p:spPr>
      </p:pic>
    </p:spTree>
    <p:extLst>
      <p:ext uri="{BB962C8B-B14F-4D97-AF65-F5344CB8AC3E}">
        <p14:creationId xmlns:p14="http://schemas.microsoft.com/office/powerpoint/2010/main" val="11658884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2D203-E20A-1930-B050-043135BDD5BC}"/>
              </a:ext>
            </a:extLst>
          </p:cNvPr>
          <p:cNvSpPr>
            <a:spLocks noGrp="1"/>
          </p:cNvSpPr>
          <p:nvPr>
            <p:ph type="dt" sz="half" idx="10"/>
          </p:nvPr>
        </p:nvSpPr>
        <p:spPr/>
        <p:txBody>
          <a:bodyPr/>
          <a:lstStyle/>
          <a:p>
            <a:fld id="{098BE6A6-4FB2-4821-83B8-A6A21E8CDBBC}" type="datetimeFigureOut">
              <a:rPr lang="en-US" smtClean="0"/>
              <a:t>8/25/2023</a:t>
            </a:fld>
            <a:endParaRPr lang="en-US"/>
          </a:p>
        </p:txBody>
      </p:sp>
      <p:sp>
        <p:nvSpPr>
          <p:cNvPr id="3" name="Footer Placeholder 2">
            <a:extLst>
              <a:ext uri="{FF2B5EF4-FFF2-40B4-BE49-F238E27FC236}">
                <a16:creationId xmlns:a16="http://schemas.microsoft.com/office/drawing/2014/main" id="{2025D4B4-2695-4791-F1BD-AE280F4B0D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DD2DF3-3818-844D-98E4-0975200A3546}"/>
              </a:ext>
            </a:extLst>
          </p:cNvPr>
          <p:cNvSpPr>
            <a:spLocks noGrp="1"/>
          </p:cNvSpPr>
          <p:nvPr>
            <p:ph type="sldNum" sz="quarter" idx="12"/>
          </p:nvPr>
        </p:nvSpPr>
        <p:spPr/>
        <p:txBody>
          <a:bodyPr/>
          <a:lstStyle/>
          <a:p>
            <a:fld id="{7252D920-EE1D-4398-95CB-31E3D7CE39F5}" type="slidenum">
              <a:rPr lang="en-US" smtClean="0"/>
              <a:t>‹#›</a:t>
            </a:fld>
            <a:endParaRPr lang="en-US"/>
          </a:p>
        </p:txBody>
      </p:sp>
    </p:spTree>
    <p:extLst>
      <p:ext uri="{BB962C8B-B14F-4D97-AF65-F5344CB8AC3E}">
        <p14:creationId xmlns:p14="http://schemas.microsoft.com/office/powerpoint/2010/main" val="34132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400" b="0" i="0">
                <a:solidFill>
                  <a:schemeClr val="tx1"/>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652672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157346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3934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Tree>
    <p:extLst>
      <p:ext uri="{BB962C8B-B14F-4D97-AF65-F5344CB8AC3E}">
        <p14:creationId xmlns:p14="http://schemas.microsoft.com/office/powerpoint/2010/main" val="849792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494130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47128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a:normAutofit/>
          </a:bodyPr>
          <a:lstStyle>
            <a:lvl1pPr algn="ctr">
              <a:defRPr sz="4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337717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a:t>Add Image Here</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4053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anchor="b">
            <a:noAutofit/>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136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9.xml"/><Relationship Id="rId7" Type="http://schemas.openxmlformats.org/officeDocument/2006/relationships/image" Target="../media/image3.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CEE1F87C-C7F2-4F14-86B1-854B7B0C580E}"/>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defRPr>
            </a:lvl1pPr>
          </a:lstStyle>
          <a:p>
            <a:fld id="{03DC2DEF-D2FE-4B45-ABA4-9F153FD1C98A}" type="slidenum">
              <a:rPr lang="en-US" smtClean="0"/>
              <a:pPr/>
              <a:t>‹#›</a:t>
            </a:fld>
            <a:endParaRPr lang="en-US"/>
          </a:p>
        </p:txBody>
      </p:sp>
      <p:sp>
        <p:nvSpPr>
          <p:cNvPr id="8" name="Rectangle 7">
            <a:extLst>
              <a:ext uri="{FF2B5EF4-FFF2-40B4-BE49-F238E27FC236}">
                <a16:creationId xmlns:a16="http://schemas.microsoft.com/office/drawing/2014/main" id="{48AB12CC-D752-4664-B92F-BAEFF0416B7E}"/>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45832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 id="2147483668" r:id="rId11"/>
    <p:sldLayoutId id="2147483669" r:id="rId12"/>
    <p:sldLayoutId id="2147483651" r:id="rId13"/>
    <p:sldLayoutId id="2147483670" r:id="rId14"/>
    <p:sldLayoutId id="2147483671" r:id="rId15"/>
    <p:sldLayoutId id="2147483672" r:id="rId16"/>
    <p:sldLayoutId id="2147483673" r:id="rId17"/>
    <p:sldLayoutId id="2147483652" r:id="rId18"/>
    <p:sldLayoutId id="2147483674" r:id="rId19"/>
    <p:sldLayoutId id="2147483675" r:id="rId20"/>
    <p:sldLayoutId id="2147483676" r:id="rId21"/>
    <p:sldLayoutId id="2147483677" r:id="rId22"/>
    <p:sldLayoutId id="2147483655" r:id="rId23"/>
    <p:sldLayoutId id="2147483678" r:id="rId24"/>
    <p:sldLayoutId id="2147483679" r:id="rId25"/>
    <p:sldLayoutId id="2147483680" r:id="rId26"/>
    <p:sldLayoutId id="2147483681" r:id="rId27"/>
    <p:sldLayoutId id="2147483653" r:id="rId28"/>
    <p:sldLayoutId id="2147483682" r:id="rId29"/>
    <p:sldLayoutId id="2147483683" r:id="rId30"/>
    <p:sldLayoutId id="2147483684" r:id="rId31"/>
    <p:sldLayoutId id="2147483685" r:id="rId32"/>
    <p:sldLayoutId id="2147483654" r:id="rId33"/>
    <p:sldLayoutId id="2147483686" r:id="rId34"/>
    <p:sldLayoutId id="2147483687" r:id="rId35"/>
    <p:sldLayoutId id="2147483689" r:id="rId36"/>
    <p:sldLayoutId id="2147483688"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656" r:id="rId51"/>
    <p:sldLayoutId id="2147483657" r:id="rId52"/>
    <p:sldLayoutId id="2147483718" r:id="rId53"/>
    <p:sldLayoutId id="2147483719" r:id="rId54"/>
    <p:sldLayoutId id="2147483726" r:id="rId55"/>
    <p:sldLayoutId id="2147483727" r:id="rId56"/>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234" userDrawn="1">
          <p15:clr>
            <a:srgbClr val="F26B43"/>
          </p15:clr>
        </p15:guide>
        <p15:guide id="3" orient="horz" pos="4133" userDrawn="1">
          <p15:clr>
            <a:srgbClr val="F26B43"/>
          </p15:clr>
        </p15:guide>
        <p15:guide id="4" pos="7491" userDrawn="1">
          <p15:clr>
            <a:srgbClr val="F26B43"/>
          </p15:clr>
        </p15:guide>
        <p15:guide id="5" orient="horz" pos="640" userDrawn="1">
          <p15:clr>
            <a:srgbClr val="F26B43"/>
          </p15:clr>
        </p15:guide>
        <p15:guide id="6" orient="horz" pos="777" userDrawn="1">
          <p15:clr>
            <a:srgbClr val="F26B43"/>
          </p15:clr>
        </p15:guide>
        <p15:guide id="7" orient="horz" pos="4020" userDrawn="1">
          <p15:clr>
            <a:srgbClr val="F26B43"/>
          </p15:clr>
        </p15:guide>
        <p15:guide id="8" orient="horz" pos="390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194130" y="1595048"/>
            <a:ext cx="10074275" cy="4143375"/>
          </a:xfrm>
          <a:custGeom>
            <a:avLst/>
            <a:gdLst/>
            <a:ahLst/>
            <a:cxnLst/>
            <a:rect l="l" t="t" r="r" b="b"/>
            <a:pathLst>
              <a:path w="10074275" h="4143375">
                <a:moveTo>
                  <a:pt x="0" y="4142822"/>
                </a:moveTo>
                <a:lnTo>
                  <a:pt x="1" y="0"/>
                </a:lnTo>
              </a:path>
              <a:path w="10074275" h="4143375">
                <a:moveTo>
                  <a:pt x="0" y="4142822"/>
                </a:moveTo>
                <a:lnTo>
                  <a:pt x="10073683" y="4142821"/>
                </a:lnTo>
              </a:path>
            </a:pathLst>
          </a:custGeom>
          <a:ln w="9525">
            <a:solidFill>
              <a:srgbClr val="868686"/>
            </a:solidFill>
          </a:ln>
        </p:spPr>
        <p:txBody>
          <a:bodyPr wrap="square" lIns="0" tIns="0" rIns="0" bIns="0" rtlCol="0"/>
          <a:lstStyle/>
          <a:p>
            <a:endParaRPr/>
          </a:p>
        </p:txBody>
      </p:sp>
      <p:sp>
        <p:nvSpPr>
          <p:cNvPr id="17" name="bg object 17"/>
          <p:cNvSpPr/>
          <p:nvPr/>
        </p:nvSpPr>
        <p:spPr>
          <a:xfrm>
            <a:off x="1508934" y="2423613"/>
            <a:ext cx="9444355" cy="3314700"/>
          </a:xfrm>
          <a:custGeom>
            <a:avLst/>
            <a:gdLst/>
            <a:ahLst/>
            <a:cxnLst/>
            <a:rect l="l" t="t" r="r" b="b"/>
            <a:pathLst>
              <a:path w="9444355" h="3314700">
                <a:moveTo>
                  <a:pt x="0" y="0"/>
                </a:moveTo>
                <a:lnTo>
                  <a:pt x="630762" y="1931979"/>
                </a:lnTo>
                <a:lnTo>
                  <a:pt x="1258650" y="3314258"/>
                </a:lnTo>
                <a:lnTo>
                  <a:pt x="1889586" y="3314258"/>
                </a:lnTo>
                <a:lnTo>
                  <a:pt x="2517474" y="3314258"/>
                </a:lnTo>
                <a:lnTo>
                  <a:pt x="5666058" y="3314258"/>
                </a:lnTo>
                <a:lnTo>
                  <a:pt x="6296994" y="2623875"/>
                </a:lnTo>
                <a:lnTo>
                  <a:pt x="6924882" y="3314258"/>
                </a:lnTo>
                <a:lnTo>
                  <a:pt x="7555818" y="3314258"/>
                </a:lnTo>
                <a:lnTo>
                  <a:pt x="8183706" y="3314258"/>
                </a:lnTo>
                <a:lnTo>
                  <a:pt x="8814642" y="2623875"/>
                </a:lnTo>
                <a:lnTo>
                  <a:pt x="9444077" y="3314258"/>
                </a:lnTo>
              </a:path>
            </a:pathLst>
          </a:custGeom>
          <a:ln w="28575">
            <a:solidFill>
              <a:srgbClr val="4A7EBB"/>
            </a:solidFill>
          </a:ln>
        </p:spPr>
        <p:txBody>
          <a:bodyPr wrap="square" lIns="0" tIns="0" rIns="0" bIns="0" rtlCol="0"/>
          <a:lstStyle/>
          <a:p>
            <a:endParaRPr/>
          </a:p>
        </p:txBody>
      </p:sp>
      <p:pic>
        <p:nvPicPr>
          <p:cNvPr id="18" name="bg object 18"/>
          <p:cNvPicPr/>
          <p:nvPr/>
        </p:nvPicPr>
        <p:blipFill>
          <a:blip r:embed="rId7" cstate="print"/>
          <a:stretch>
            <a:fillRect/>
          </a:stretch>
        </p:blipFill>
        <p:spPr>
          <a:xfrm>
            <a:off x="1462598" y="2377400"/>
            <a:ext cx="94869" cy="94869"/>
          </a:xfrm>
          <a:prstGeom prst="rect">
            <a:avLst/>
          </a:prstGeom>
        </p:spPr>
      </p:pic>
      <p:pic>
        <p:nvPicPr>
          <p:cNvPr id="19" name="bg object 19"/>
          <p:cNvPicPr/>
          <p:nvPr/>
        </p:nvPicPr>
        <p:blipFill>
          <a:blip r:embed="rId7" cstate="print"/>
          <a:stretch>
            <a:fillRect/>
          </a:stretch>
        </p:blipFill>
        <p:spPr>
          <a:xfrm>
            <a:off x="2090486" y="4309832"/>
            <a:ext cx="94869" cy="94869"/>
          </a:xfrm>
          <a:prstGeom prst="rect">
            <a:avLst/>
          </a:prstGeom>
        </p:spPr>
      </p:pic>
      <p:pic>
        <p:nvPicPr>
          <p:cNvPr id="20" name="bg object 20"/>
          <p:cNvPicPr/>
          <p:nvPr/>
        </p:nvPicPr>
        <p:blipFill>
          <a:blip r:embed="rId7" cstate="print"/>
          <a:stretch>
            <a:fillRect/>
          </a:stretch>
        </p:blipFill>
        <p:spPr>
          <a:xfrm>
            <a:off x="2721422" y="5690576"/>
            <a:ext cx="94869" cy="94869"/>
          </a:xfrm>
          <a:prstGeom prst="rect">
            <a:avLst/>
          </a:prstGeom>
        </p:spPr>
      </p:pic>
      <p:pic>
        <p:nvPicPr>
          <p:cNvPr id="21" name="bg object 21"/>
          <p:cNvPicPr/>
          <p:nvPr/>
        </p:nvPicPr>
        <p:blipFill>
          <a:blip r:embed="rId7" cstate="print"/>
          <a:stretch>
            <a:fillRect/>
          </a:stretch>
        </p:blipFill>
        <p:spPr>
          <a:xfrm>
            <a:off x="3349310" y="5690576"/>
            <a:ext cx="94869" cy="94869"/>
          </a:xfrm>
          <a:prstGeom prst="rect">
            <a:avLst/>
          </a:prstGeom>
        </p:spPr>
      </p:pic>
      <p:pic>
        <p:nvPicPr>
          <p:cNvPr id="22" name="bg object 22"/>
          <p:cNvPicPr/>
          <p:nvPr/>
        </p:nvPicPr>
        <p:blipFill>
          <a:blip r:embed="rId7" cstate="print"/>
          <a:stretch>
            <a:fillRect/>
          </a:stretch>
        </p:blipFill>
        <p:spPr>
          <a:xfrm>
            <a:off x="3980246" y="5690576"/>
            <a:ext cx="94869" cy="94869"/>
          </a:xfrm>
          <a:prstGeom prst="rect">
            <a:avLst/>
          </a:prstGeom>
        </p:spPr>
      </p:pic>
      <p:pic>
        <p:nvPicPr>
          <p:cNvPr id="23" name="bg object 23"/>
          <p:cNvPicPr/>
          <p:nvPr/>
        </p:nvPicPr>
        <p:blipFill>
          <a:blip r:embed="rId7" cstate="print"/>
          <a:stretch>
            <a:fillRect/>
          </a:stretch>
        </p:blipFill>
        <p:spPr>
          <a:xfrm>
            <a:off x="4608134" y="5690576"/>
            <a:ext cx="94869" cy="94869"/>
          </a:xfrm>
          <a:prstGeom prst="rect">
            <a:avLst/>
          </a:prstGeom>
        </p:spPr>
      </p:pic>
      <p:pic>
        <p:nvPicPr>
          <p:cNvPr id="24" name="bg object 24"/>
          <p:cNvPicPr/>
          <p:nvPr/>
        </p:nvPicPr>
        <p:blipFill>
          <a:blip r:embed="rId7" cstate="print"/>
          <a:stretch>
            <a:fillRect/>
          </a:stretch>
        </p:blipFill>
        <p:spPr>
          <a:xfrm>
            <a:off x="5239070" y="5690576"/>
            <a:ext cx="94869" cy="94869"/>
          </a:xfrm>
          <a:prstGeom prst="rect">
            <a:avLst/>
          </a:prstGeom>
        </p:spPr>
      </p:pic>
      <p:pic>
        <p:nvPicPr>
          <p:cNvPr id="25" name="bg object 25"/>
          <p:cNvPicPr/>
          <p:nvPr/>
        </p:nvPicPr>
        <p:blipFill>
          <a:blip r:embed="rId8" cstate="print"/>
          <a:stretch>
            <a:fillRect/>
          </a:stretch>
        </p:blipFill>
        <p:spPr>
          <a:xfrm>
            <a:off x="5870006" y="5690576"/>
            <a:ext cx="94869" cy="94869"/>
          </a:xfrm>
          <a:prstGeom prst="rect">
            <a:avLst/>
          </a:prstGeom>
        </p:spPr>
      </p:pic>
      <p:pic>
        <p:nvPicPr>
          <p:cNvPr id="26" name="bg object 26"/>
          <p:cNvPicPr/>
          <p:nvPr/>
        </p:nvPicPr>
        <p:blipFill>
          <a:blip r:embed="rId7" cstate="print"/>
          <a:stretch>
            <a:fillRect/>
          </a:stretch>
        </p:blipFill>
        <p:spPr>
          <a:xfrm>
            <a:off x="6497894" y="5690576"/>
            <a:ext cx="94869" cy="94869"/>
          </a:xfrm>
          <a:prstGeom prst="rect">
            <a:avLst/>
          </a:prstGeom>
        </p:spPr>
      </p:pic>
      <p:pic>
        <p:nvPicPr>
          <p:cNvPr id="27" name="bg object 27"/>
          <p:cNvPicPr/>
          <p:nvPr/>
        </p:nvPicPr>
        <p:blipFill>
          <a:blip r:embed="rId7" cstate="print"/>
          <a:stretch>
            <a:fillRect/>
          </a:stretch>
        </p:blipFill>
        <p:spPr>
          <a:xfrm>
            <a:off x="7128829" y="5690576"/>
            <a:ext cx="94869" cy="94869"/>
          </a:xfrm>
          <a:prstGeom prst="rect">
            <a:avLst/>
          </a:prstGeom>
        </p:spPr>
      </p:pic>
      <p:pic>
        <p:nvPicPr>
          <p:cNvPr id="28" name="bg object 28"/>
          <p:cNvPicPr/>
          <p:nvPr/>
        </p:nvPicPr>
        <p:blipFill>
          <a:blip r:embed="rId7" cstate="print"/>
          <a:stretch>
            <a:fillRect/>
          </a:stretch>
        </p:blipFill>
        <p:spPr>
          <a:xfrm>
            <a:off x="7756718" y="4998680"/>
            <a:ext cx="94869" cy="94869"/>
          </a:xfrm>
          <a:prstGeom prst="rect">
            <a:avLst/>
          </a:prstGeom>
        </p:spPr>
      </p:pic>
      <p:pic>
        <p:nvPicPr>
          <p:cNvPr id="29" name="bg object 29"/>
          <p:cNvPicPr/>
          <p:nvPr/>
        </p:nvPicPr>
        <p:blipFill>
          <a:blip r:embed="rId7" cstate="print"/>
          <a:stretch>
            <a:fillRect/>
          </a:stretch>
        </p:blipFill>
        <p:spPr>
          <a:xfrm>
            <a:off x="8387653" y="5690576"/>
            <a:ext cx="94869" cy="94869"/>
          </a:xfrm>
          <a:prstGeom prst="rect">
            <a:avLst/>
          </a:prstGeom>
        </p:spPr>
      </p:pic>
      <p:pic>
        <p:nvPicPr>
          <p:cNvPr id="30" name="bg object 30"/>
          <p:cNvPicPr/>
          <p:nvPr/>
        </p:nvPicPr>
        <p:blipFill>
          <a:blip r:embed="rId7" cstate="print"/>
          <a:stretch>
            <a:fillRect/>
          </a:stretch>
        </p:blipFill>
        <p:spPr>
          <a:xfrm>
            <a:off x="9015541" y="5690576"/>
            <a:ext cx="94869" cy="94869"/>
          </a:xfrm>
          <a:prstGeom prst="rect">
            <a:avLst/>
          </a:prstGeom>
        </p:spPr>
      </p:pic>
      <p:pic>
        <p:nvPicPr>
          <p:cNvPr id="31" name="bg object 31"/>
          <p:cNvPicPr/>
          <p:nvPr/>
        </p:nvPicPr>
        <p:blipFill>
          <a:blip r:embed="rId8" cstate="print"/>
          <a:stretch>
            <a:fillRect/>
          </a:stretch>
        </p:blipFill>
        <p:spPr>
          <a:xfrm>
            <a:off x="9646477" y="5690576"/>
            <a:ext cx="94869" cy="94869"/>
          </a:xfrm>
          <a:prstGeom prst="rect">
            <a:avLst/>
          </a:prstGeom>
        </p:spPr>
      </p:pic>
      <p:pic>
        <p:nvPicPr>
          <p:cNvPr id="32" name="bg object 32"/>
          <p:cNvPicPr/>
          <p:nvPr/>
        </p:nvPicPr>
        <p:blipFill>
          <a:blip r:embed="rId7" cstate="print"/>
          <a:stretch>
            <a:fillRect/>
          </a:stretch>
        </p:blipFill>
        <p:spPr>
          <a:xfrm>
            <a:off x="10274365" y="4998680"/>
            <a:ext cx="94869" cy="94869"/>
          </a:xfrm>
          <a:prstGeom prst="rect">
            <a:avLst/>
          </a:prstGeom>
        </p:spPr>
      </p:pic>
      <p:pic>
        <p:nvPicPr>
          <p:cNvPr id="33" name="bg object 33"/>
          <p:cNvPicPr/>
          <p:nvPr/>
        </p:nvPicPr>
        <p:blipFill>
          <a:blip r:embed="rId7" cstate="print"/>
          <a:stretch>
            <a:fillRect/>
          </a:stretch>
        </p:blipFill>
        <p:spPr>
          <a:xfrm>
            <a:off x="10905301" y="5690576"/>
            <a:ext cx="94869" cy="94869"/>
          </a:xfrm>
          <a:prstGeom prst="rect">
            <a:avLst/>
          </a:prstGeom>
        </p:spPr>
      </p:pic>
      <p:sp>
        <p:nvSpPr>
          <p:cNvPr id="34" name="bg object 34"/>
          <p:cNvSpPr/>
          <p:nvPr/>
        </p:nvSpPr>
        <p:spPr>
          <a:xfrm>
            <a:off x="1276844" y="1580094"/>
            <a:ext cx="2466340" cy="703580"/>
          </a:xfrm>
          <a:custGeom>
            <a:avLst/>
            <a:gdLst/>
            <a:ahLst/>
            <a:cxnLst/>
            <a:rect l="l" t="t" r="r" b="b"/>
            <a:pathLst>
              <a:path w="2466340" h="703580">
                <a:moveTo>
                  <a:pt x="1027423" y="625179"/>
                </a:moveTo>
                <a:lnTo>
                  <a:pt x="410969" y="625179"/>
                </a:lnTo>
                <a:lnTo>
                  <a:pt x="719204" y="703326"/>
                </a:lnTo>
                <a:lnTo>
                  <a:pt x="1027423" y="625179"/>
                </a:lnTo>
                <a:close/>
              </a:path>
              <a:path w="2466340" h="703580">
                <a:moveTo>
                  <a:pt x="2361618" y="0"/>
                </a:moveTo>
                <a:lnTo>
                  <a:pt x="104198" y="0"/>
                </a:lnTo>
                <a:lnTo>
                  <a:pt x="63639" y="8188"/>
                </a:lnTo>
                <a:lnTo>
                  <a:pt x="30518" y="30519"/>
                </a:lnTo>
                <a:lnTo>
                  <a:pt x="8188" y="63640"/>
                </a:lnTo>
                <a:lnTo>
                  <a:pt x="0" y="104199"/>
                </a:lnTo>
                <a:lnTo>
                  <a:pt x="0" y="520983"/>
                </a:lnTo>
                <a:lnTo>
                  <a:pt x="8188" y="561539"/>
                </a:lnTo>
                <a:lnTo>
                  <a:pt x="30518" y="594660"/>
                </a:lnTo>
                <a:lnTo>
                  <a:pt x="63639" y="616990"/>
                </a:lnTo>
                <a:lnTo>
                  <a:pt x="104198" y="625179"/>
                </a:lnTo>
                <a:lnTo>
                  <a:pt x="2361618" y="625179"/>
                </a:lnTo>
                <a:lnTo>
                  <a:pt x="2402177" y="616990"/>
                </a:lnTo>
                <a:lnTo>
                  <a:pt x="2435297" y="594660"/>
                </a:lnTo>
                <a:lnTo>
                  <a:pt x="2457628" y="561539"/>
                </a:lnTo>
                <a:lnTo>
                  <a:pt x="2465816" y="520983"/>
                </a:lnTo>
                <a:lnTo>
                  <a:pt x="2465816" y="104199"/>
                </a:lnTo>
                <a:lnTo>
                  <a:pt x="2457628" y="63640"/>
                </a:lnTo>
                <a:lnTo>
                  <a:pt x="2435297" y="30519"/>
                </a:lnTo>
                <a:lnTo>
                  <a:pt x="2402177" y="8188"/>
                </a:lnTo>
                <a:lnTo>
                  <a:pt x="2361618" y="0"/>
                </a:lnTo>
                <a:close/>
              </a:path>
            </a:pathLst>
          </a:custGeom>
          <a:solidFill>
            <a:srgbClr val="4BACC6"/>
          </a:solidFill>
        </p:spPr>
        <p:txBody>
          <a:bodyPr wrap="square" lIns="0" tIns="0" rIns="0" bIns="0" rtlCol="0"/>
          <a:lstStyle/>
          <a:p>
            <a:endParaRPr/>
          </a:p>
        </p:txBody>
      </p:sp>
      <p:sp>
        <p:nvSpPr>
          <p:cNvPr id="35" name="bg object 35"/>
          <p:cNvSpPr/>
          <p:nvPr/>
        </p:nvSpPr>
        <p:spPr>
          <a:xfrm>
            <a:off x="1276844" y="1580094"/>
            <a:ext cx="2466340" cy="703580"/>
          </a:xfrm>
          <a:custGeom>
            <a:avLst/>
            <a:gdLst/>
            <a:ahLst/>
            <a:cxnLst/>
            <a:rect l="l" t="t" r="r" b="b"/>
            <a:pathLst>
              <a:path w="2466340" h="703580">
                <a:moveTo>
                  <a:pt x="0" y="104198"/>
                </a:moveTo>
                <a:lnTo>
                  <a:pt x="8188" y="63639"/>
                </a:lnTo>
                <a:lnTo>
                  <a:pt x="30519" y="30519"/>
                </a:lnTo>
                <a:lnTo>
                  <a:pt x="63639" y="8188"/>
                </a:lnTo>
                <a:lnTo>
                  <a:pt x="104198" y="0"/>
                </a:lnTo>
                <a:lnTo>
                  <a:pt x="410969" y="0"/>
                </a:lnTo>
                <a:lnTo>
                  <a:pt x="1027424" y="0"/>
                </a:lnTo>
                <a:lnTo>
                  <a:pt x="2361618" y="0"/>
                </a:lnTo>
                <a:lnTo>
                  <a:pt x="2402177" y="8188"/>
                </a:lnTo>
                <a:lnTo>
                  <a:pt x="2435298" y="30519"/>
                </a:lnTo>
                <a:lnTo>
                  <a:pt x="2457628" y="63639"/>
                </a:lnTo>
                <a:lnTo>
                  <a:pt x="2465817" y="104198"/>
                </a:lnTo>
                <a:lnTo>
                  <a:pt x="2465817" y="364687"/>
                </a:lnTo>
                <a:lnTo>
                  <a:pt x="2465817" y="520983"/>
                </a:lnTo>
                <a:lnTo>
                  <a:pt x="2457628" y="561539"/>
                </a:lnTo>
                <a:lnTo>
                  <a:pt x="2435298" y="594659"/>
                </a:lnTo>
                <a:lnTo>
                  <a:pt x="2402177" y="616990"/>
                </a:lnTo>
                <a:lnTo>
                  <a:pt x="2361618" y="625179"/>
                </a:lnTo>
                <a:lnTo>
                  <a:pt x="1027424" y="625179"/>
                </a:lnTo>
                <a:lnTo>
                  <a:pt x="719204" y="703325"/>
                </a:lnTo>
                <a:lnTo>
                  <a:pt x="410969" y="625179"/>
                </a:lnTo>
                <a:lnTo>
                  <a:pt x="104198" y="625179"/>
                </a:lnTo>
                <a:lnTo>
                  <a:pt x="63639" y="616990"/>
                </a:lnTo>
                <a:lnTo>
                  <a:pt x="30519" y="594659"/>
                </a:lnTo>
                <a:lnTo>
                  <a:pt x="8188" y="561539"/>
                </a:lnTo>
                <a:lnTo>
                  <a:pt x="0" y="520980"/>
                </a:lnTo>
                <a:lnTo>
                  <a:pt x="0" y="364687"/>
                </a:lnTo>
                <a:lnTo>
                  <a:pt x="0" y="104198"/>
                </a:lnTo>
                <a:close/>
              </a:path>
            </a:pathLst>
          </a:custGeom>
          <a:ln w="25400">
            <a:solidFill>
              <a:srgbClr val="357D91"/>
            </a:solidFill>
          </a:ln>
        </p:spPr>
        <p:txBody>
          <a:bodyPr wrap="square" lIns="0" tIns="0" rIns="0" bIns="0" rtlCol="0"/>
          <a:lstStyle/>
          <a:p>
            <a:endParaRPr/>
          </a:p>
        </p:txBody>
      </p:sp>
      <p:sp>
        <p:nvSpPr>
          <p:cNvPr id="2" name="Holder 2"/>
          <p:cNvSpPr>
            <a:spLocks noGrp="1"/>
          </p:cNvSpPr>
          <p:nvPr>
            <p:ph type="title"/>
          </p:nvPr>
        </p:nvSpPr>
        <p:spPr>
          <a:xfrm>
            <a:off x="916939" y="611124"/>
            <a:ext cx="4420870" cy="695960"/>
          </a:xfrm>
          <a:prstGeom prst="rect">
            <a:avLst/>
          </a:prstGeom>
        </p:spPr>
        <p:txBody>
          <a:bodyPr wrap="square" lIns="0" tIns="0" rIns="0" bIns="0">
            <a:spAutoFit/>
          </a:bodyPr>
          <a:lstStyle>
            <a:lvl1pPr>
              <a:defRPr sz="44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8/25/2023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2521435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1.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hyperlink" Target="mailto:https://www.google.com/search?q=baby+feet&amp;tbm=isch&amp;ved=2ahUKEwi576mD4bH9AhXXejABHdn9CgoQ2-cCegQIABAA&amp;oq=baby+feet&amp;gs_lcp=CgNpbWcQAzIICAAQgAQQsQMyBQgAEIAEMgUIABCABDIFCAAQgAQyBQgAEIAEMgUIABCABDIFCAAQgAQyBQgAEIAEMgUIABCABDIFCAAQgAQ6BAgjECc6BwgAEIAEEBg6BwgjEOoCECc6BAgAEEM6BwgAELEDEEM6CwgAEIAEELEDEIMBUKYSWONJYKhNaAFwAHgCgAFciAGKE5IBAjMwmAEAoAEBqgELZ3dzLXdpei1pbWewAQrAAQE&amp;sclient=img&amp;ei=kZD6Y_niB9f1wbkP2furUA&amp;bih=872&amp;biw=1903&amp;hl=en%23imgrc=KBW3-qUHIOMbCM" TargetMode="External"/><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hyperlink" Target="mailto:https://www.google.com/search?q=association+for+vascular+access+neonatal&amp;tbm=isch&amp;hl=en&amp;chips=q:association+for+vascular+access+neonatal,online_chips:pediatric+vascular:ZJe41kkHH08%3D&amp;sa=X&amp;ved=2ahUKEwjp3Pfg3LH9AhUyn4QIHSGLD_gQ4lYoCHoECAEQNg&amp;biw=1903&amp;bih=872%23imgrc=q0JPYNqg7vfRdM&amp;imgdii=yYTSm6rAcWXBuM&amp;subject=https://www.google.com/search?q=association+for+vascular+access+neonatal&amp;tbm=isch&amp;hl=en&amp;chips=q:association+for+vascular+access+neonatal,online_chips:pediatric+vascular:ZJe41kkHH08%3D&amp;sa=X&amp;ved=2ahUKEwjp3Pfg3LH9AhUyn4QIHSGLD_gQ4lYoCHoECAEQNg&amp;biw=1903&amp;bih=872%23imgrc=q0JPYNqg7vfRdM&amp;imgdii=yYTSm6rAcWXBuM" TargetMode="External"/><Relationship Id="rId4" Type="http://schemas.openxmlformats.org/officeDocument/2006/relationships/image" Target="../media/image35.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44.jpg"/><Relationship Id="rId4" Type="http://schemas.openxmlformats.org/officeDocument/2006/relationships/hyperlink" Target="mailto:https://www.advancedclinicalsolution.co.uk/investigating-patient-safety-incident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3.xml"/><Relationship Id="rId11" Type="http://schemas.openxmlformats.org/officeDocument/2006/relationships/image" Target="../media/image51.svg"/><Relationship Id="rId5" Type="http://schemas.openxmlformats.org/officeDocument/2006/relationships/diagramQuickStyle" Target="../diagrams/quickStyle3.xml"/><Relationship Id="rId10" Type="http://schemas.openxmlformats.org/officeDocument/2006/relationships/image" Target="../media/image50.png"/><Relationship Id="rId4" Type="http://schemas.openxmlformats.org/officeDocument/2006/relationships/diagramLayout" Target="../diagrams/layout3.xml"/><Relationship Id="rId9" Type="http://schemas.openxmlformats.org/officeDocument/2006/relationships/image" Target="../media/image49.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13" Type="http://schemas.openxmlformats.org/officeDocument/2006/relationships/image" Target="../media/image60.png"/><Relationship Id="rId3" Type="http://schemas.openxmlformats.org/officeDocument/2006/relationships/chart" Target="../charts/chart1.xml"/><Relationship Id="rId7" Type="http://schemas.openxmlformats.org/officeDocument/2006/relationships/diagramColors" Target="../diagrams/colors5.xml"/><Relationship Id="rId12" Type="http://schemas.openxmlformats.org/officeDocument/2006/relationships/image" Target="../media/image59.sv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QuickStyle" Target="../diagrams/quickStyle5.xml"/><Relationship Id="rId11" Type="http://schemas.openxmlformats.org/officeDocument/2006/relationships/image" Target="../media/image58.png"/><Relationship Id="rId5" Type="http://schemas.openxmlformats.org/officeDocument/2006/relationships/diagramLayout" Target="../diagrams/layout5.xml"/><Relationship Id="rId10" Type="http://schemas.openxmlformats.org/officeDocument/2006/relationships/image" Target="../media/image57.svg"/><Relationship Id="rId4" Type="http://schemas.openxmlformats.org/officeDocument/2006/relationships/diagramData" Target="../diagrams/data5.xml"/><Relationship Id="rId9" Type="http://schemas.openxmlformats.org/officeDocument/2006/relationships/image" Target="../media/image56.png"/><Relationship Id="rId14" Type="http://schemas.openxmlformats.org/officeDocument/2006/relationships/image" Target="../media/image61.svg"/></Relationships>
</file>

<file path=ppt/slides/_rels/slide2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30.pn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31.svg"/><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11.png"/><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DE860BC-070C-49AE-AF30-7F05D59402B6}"/>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srcRect l="16051" r="28969" b="-1"/>
          <a:stretch/>
        </p:blipFill>
        <p:spPr>
          <a:xfrm>
            <a:off x="5400675" y="260350"/>
            <a:ext cx="6499502" cy="5940425"/>
          </a:xfrm>
          <a:noFill/>
        </p:spPr>
      </p:pic>
      <p:sp>
        <p:nvSpPr>
          <p:cNvPr id="5" name="Title 4">
            <a:extLst>
              <a:ext uri="{FF2B5EF4-FFF2-40B4-BE49-F238E27FC236}">
                <a16:creationId xmlns:a16="http://schemas.microsoft.com/office/drawing/2014/main" id="{6F3494C0-ABDD-4C4D-8C46-49B8F20CC7E9}"/>
              </a:ext>
            </a:extLst>
          </p:cNvPr>
          <p:cNvSpPr>
            <a:spLocks noGrp="1"/>
          </p:cNvSpPr>
          <p:nvPr>
            <p:ph type="title"/>
          </p:nvPr>
        </p:nvSpPr>
        <p:spPr>
          <a:xfrm>
            <a:off x="567158" y="3526943"/>
            <a:ext cx="3075295" cy="2673832"/>
          </a:xfrm>
        </p:spPr>
        <p:txBody>
          <a:bodyPr anchor="ctr">
            <a:normAutofit fontScale="90000"/>
          </a:bodyPr>
          <a:lstStyle/>
          <a:p>
            <a:pPr algn="r"/>
            <a:r>
              <a:rPr lang="en-US" sz="4800" dirty="0">
                <a:solidFill>
                  <a:srgbClr val="1891AB"/>
                </a:solidFill>
              </a:rPr>
              <a:t>Integrating Tissue Adhesive in </a:t>
            </a:r>
            <a:br>
              <a:rPr lang="en-US" sz="4800" dirty="0">
                <a:solidFill>
                  <a:srgbClr val="1891AB"/>
                </a:solidFill>
              </a:rPr>
            </a:br>
            <a:r>
              <a:rPr lang="en-US" sz="4800" dirty="0">
                <a:solidFill>
                  <a:srgbClr val="1891AB"/>
                </a:solidFill>
              </a:rPr>
              <a:t>Your </a:t>
            </a:r>
            <a:br>
              <a:rPr lang="en-US" sz="4800" dirty="0">
                <a:solidFill>
                  <a:srgbClr val="1891AB"/>
                </a:solidFill>
              </a:rPr>
            </a:br>
            <a:r>
              <a:rPr lang="en-US" sz="4800" dirty="0">
                <a:solidFill>
                  <a:srgbClr val="1891AB"/>
                </a:solidFill>
              </a:rPr>
              <a:t>Bundle</a:t>
            </a:r>
          </a:p>
        </p:txBody>
      </p:sp>
      <p:sp>
        <p:nvSpPr>
          <p:cNvPr id="2" name="TextBox 1">
            <a:extLst>
              <a:ext uri="{FF2B5EF4-FFF2-40B4-BE49-F238E27FC236}">
                <a16:creationId xmlns:a16="http://schemas.microsoft.com/office/drawing/2014/main" id="{7F70F013-7A5F-DFB2-B543-2C4AEBF80A2C}"/>
              </a:ext>
            </a:extLst>
          </p:cNvPr>
          <p:cNvSpPr txBox="1"/>
          <p:nvPr/>
        </p:nvSpPr>
        <p:spPr>
          <a:xfrm>
            <a:off x="1001211" y="404194"/>
            <a:ext cx="4149524" cy="2800767"/>
          </a:xfrm>
          <a:prstGeom prst="rect">
            <a:avLst/>
          </a:prstGeom>
          <a:noFill/>
        </p:spPr>
        <p:txBody>
          <a:bodyPr wrap="square" rtlCol="0">
            <a:spAutoFit/>
          </a:bodyPr>
          <a:lstStyle/>
          <a:p>
            <a:r>
              <a:rPr kumimoji="0" lang="en-US" sz="4400" b="1" i="0" u="none" strike="noStrike" kern="1200" cap="none" spc="0" normalizeH="0" baseline="0" noProof="0" dirty="0">
                <a:ln>
                  <a:noFill/>
                </a:ln>
                <a:solidFill>
                  <a:srgbClr val="5E5CA2"/>
                </a:solidFill>
                <a:effectLst/>
                <a:uLnTx/>
                <a:uFillTx/>
                <a:latin typeface="Calibri"/>
                <a:ea typeface="+mj-ea"/>
                <a:cs typeface="+mj-cs"/>
              </a:rPr>
              <a:t>Mitigating Vascular Access Complications in NICU |</a:t>
            </a:r>
            <a:endParaRPr lang="en-US" sz="1600" dirty="0">
              <a:solidFill>
                <a:srgbClr val="5E5CA2"/>
              </a:solidFill>
            </a:endParaRPr>
          </a:p>
        </p:txBody>
      </p:sp>
    </p:spTree>
    <p:extLst>
      <p:ext uri="{BB962C8B-B14F-4D97-AF65-F5344CB8AC3E}">
        <p14:creationId xmlns:p14="http://schemas.microsoft.com/office/powerpoint/2010/main" val="3462884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1BA5DDE-A4BF-8307-C315-9592B000CB61}"/>
              </a:ext>
            </a:extLst>
          </p:cNvPr>
          <p:cNvSpPr>
            <a:spLocks noGrp="1"/>
          </p:cNvSpPr>
          <p:nvPr>
            <p:ph type="title"/>
          </p:nvPr>
        </p:nvSpPr>
        <p:spPr/>
        <p:txBody>
          <a:bodyPr/>
          <a:lstStyle/>
          <a:p>
            <a:r>
              <a:rPr lang="en-US"/>
              <a:t>Standards and Guidelines </a:t>
            </a:r>
            <a:endParaRPr lang="en-US">
              <a:highlight>
                <a:srgbClr val="FFFF00"/>
              </a:highlight>
            </a:endParaRPr>
          </a:p>
        </p:txBody>
      </p:sp>
      <p:sp>
        <p:nvSpPr>
          <p:cNvPr id="18" name="Text Placeholder 17">
            <a:extLst>
              <a:ext uri="{FF2B5EF4-FFF2-40B4-BE49-F238E27FC236}">
                <a16:creationId xmlns:a16="http://schemas.microsoft.com/office/drawing/2014/main" id="{5EA5F2C4-EEFC-AB48-6A82-86A4A55C1834}"/>
              </a:ext>
            </a:extLst>
          </p:cNvPr>
          <p:cNvSpPr>
            <a:spLocks noGrp="1"/>
          </p:cNvSpPr>
          <p:nvPr>
            <p:ph type="body" sz="quarter" idx="20"/>
          </p:nvPr>
        </p:nvSpPr>
        <p:spPr>
          <a:xfrm>
            <a:off x="6373155" y="4767295"/>
            <a:ext cx="2336800" cy="1002289"/>
          </a:xfrm>
        </p:spPr>
        <p:txBody>
          <a:bodyPr/>
          <a:lstStyle/>
          <a:p>
            <a:r>
              <a:rPr lang="en-US" sz="2400" b="1"/>
              <a:t>PediNeoSIG</a:t>
            </a:r>
            <a:br>
              <a:rPr lang="en-US" sz="2400" b="1"/>
            </a:br>
            <a:r>
              <a:rPr lang="en-US" sz="2400" b="1"/>
              <a:t>Guidelines </a:t>
            </a:r>
            <a:br>
              <a:rPr lang="en-US" sz="2400" b="1"/>
            </a:br>
            <a:r>
              <a:rPr lang="en-US" sz="2400" b="1"/>
              <a:t>(</a:t>
            </a:r>
            <a:r>
              <a:rPr lang="en-US" sz="2400" b="1" i="1"/>
              <a:t>in development</a:t>
            </a:r>
            <a:r>
              <a:rPr lang="en-US" sz="2400" b="1"/>
              <a:t>)</a:t>
            </a:r>
          </a:p>
        </p:txBody>
      </p:sp>
      <p:sp>
        <p:nvSpPr>
          <p:cNvPr id="9" name="Text Placeholder 4">
            <a:extLst>
              <a:ext uri="{FF2B5EF4-FFF2-40B4-BE49-F238E27FC236}">
                <a16:creationId xmlns:a16="http://schemas.microsoft.com/office/drawing/2014/main" id="{5CF5B690-545C-0ED4-DC3F-3FFD51052208}"/>
              </a:ext>
            </a:extLst>
          </p:cNvPr>
          <p:cNvSpPr txBox="1">
            <a:spLocks/>
          </p:cNvSpPr>
          <p:nvPr/>
        </p:nvSpPr>
        <p:spPr>
          <a:xfrm>
            <a:off x="7175985" y="1330963"/>
            <a:ext cx="2986019" cy="107663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10" name="Content Placeholder 5">
            <a:extLst>
              <a:ext uri="{FF2B5EF4-FFF2-40B4-BE49-F238E27FC236}">
                <a16:creationId xmlns:a16="http://schemas.microsoft.com/office/drawing/2014/main" id="{4D94AC17-0DBF-10B0-4D05-4F6CA1DF8989}"/>
              </a:ext>
            </a:extLst>
          </p:cNvPr>
          <p:cNvSpPr txBox="1">
            <a:spLocks/>
          </p:cNvSpPr>
          <p:nvPr/>
        </p:nvSpPr>
        <p:spPr>
          <a:xfrm>
            <a:off x="7175985" y="2623930"/>
            <a:ext cx="2986019" cy="3448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32363F"/>
              </a:solidFill>
              <a:effectLst/>
              <a:uLnTx/>
              <a:uFillTx/>
              <a:latin typeface="Calibri Light"/>
              <a:ea typeface="+mn-ea"/>
              <a:cs typeface="+mn-cs"/>
            </a:endParaRPr>
          </a:p>
        </p:txBody>
      </p:sp>
      <p:pic>
        <p:nvPicPr>
          <p:cNvPr id="8" name="Picture 7">
            <a:extLst>
              <a:ext uri="{FF2B5EF4-FFF2-40B4-BE49-F238E27FC236}">
                <a16:creationId xmlns:a16="http://schemas.microsoft.com/office/drawing/2014/main" id="{8C8899DA-593F-B09F-9636-A6C96F748C99}"/>
              </a:ext>
            </a:extLst>
          </p:cNvPr>
          <p:cNvPicPr>
            <a:picLocks noChangeAspect="1"/>
          </p:cNvPicPr>
          <p:nvPr/>
        </p:nvPicPr>
        <p:blipFill>
          <a:blip r:embed="rId3">
            <a:biLevel thresh="25000"/>
          </a:blip>
          <a:stretch>
            <a:fillRect/>
          </a:stretch>
        </p:blipFill>
        <p:spPr>
          <a:xfrm>
            <a:off x="911532" y="1580313"/>
            <a:ext cx="1694835" cy="1896020"/>
          </a:xfrm>
          <a:prstGeom prst="rect">
            <a:avLst/>
          </a:prstGeom>
        </p:spPr>
      </p:pic>
      <p:pic>
        <p:nvPicPr>
          <p:cNvPr id="22" name="Picture 21">
            <a:extLst>
              <a:ext uri="{FF2B5EF4-FFF2-40B4-BE49-F238E27FC236}">
                <a16:creationId xmlns:a16="http://schemas.microsoft.com/office/drawing/2014/main" id="{3C34ED04-31B4-7507-2332-04B5B3645969}"/>
              </a:ext>
            </a:extLst>
          </p:cNvPr>
          <p:cNvPicPr>
            <a:picLocks noChangeAspect="1"/>
          </p:cNvPicPr>
          <p:nvPr/>
        </p:nvPicPr>
        <p:blipFill>
          <a:blip r:embed="rId4">
            <a:biLevel thresh="25000"/>
          </a:blip>
          <a:stretch>
            <a:fillRect/>
          </a:stretch>
        </p:blipFill>
        <p:spPr>
          <a:xfrm>
            <a:off x="731684" y="4013722"/>
            <a:ext cx="2054530" cy="1896020"/>
          </a:xfrm>
          <a:prstGeom prst="rect">
            <a:avLst/>
          </a:prstGeom>
        </p:spPr>
      </p:pic>
      <p:pic>
        <p:nvPicPr>
          <p:cNvPr id="25" name="Picture 24">
            <a:extLst>
              <a:ext uri="{FF2B5EF4-FFF2-40B4-BE49-F238E27FC236}">
                <a16:creationId xmlns:a16="http://schemas.microsoft.com/office/drawing/2014/main" id="{A81F2ECC-BAA8-38A7-D4D9-866DD48088A1}"/>
              </a:ext>
            </a:extLst>
          </p:cNvPr>
          <p:cNvPicPr>
            <a:picLocks noChangeAspect="1"/>
          </p:cNvPicPr>
          <p:nvPr/>
        </p:nvPicPr>
        <p:blipFill>
          <a:blip r:embed="rId5">
            <a:biLevel thresh="25000"/>
          </a:blip>
          <a:stretch>
            <a:fillRect/>
          </a:stretch>
        </p:blipFill>
        <p:spPr>
          <a:xfrm>
            <a:off x="3535614" y="4474009"/>
            <a:ext cx="2249619" cy="975445"/>
          </a:xfrm>
          <a:prstGeom prst="rect">
            <a:avLst/>
          </a:prstGeom>
        </p:spPr>
      </p:pic>
      <p:pic>
        <p:nvPicPr>
          <p:cNvPr id="26" name="Picture 25">
            <a:extLst>
              <a:ext uri="{FF2B5EF4-FFF2-40B4-BE49-F238E27FC236}">
                <a16:creationId xmlns:a16="http://schemas.microsoft.com/office/drawing/2014/main" id="{B47A4E23-63EA-9840-C220-AF14476E4CBE}"/>
              </a:ext>
            </a:extLst>
          </p:cNvPr>
          <p:cNvPicPr>
            <a:picLocks noChangeAspect="1"/>
          </p:cNvPicPr>
          <p:nvPr/>
        </p:nvPicPr>
        <p:blipFill>
          <a:blip r:embed="rId6"/>
          <a:stretch>
            <a:fillRect/>
          </a:stretch>
        </p:blipFill>
        <p:spPr>
          <a:xfrm>
            <a:off x="3900991" y="1477436"/>
            <a:ext cx="1507464" cy="2090998"/>
          </a:xfrm>
          <a:prstGeom prst="rect">
            <a:avLst/>
          </a:prstGeom>
        </p:spPr>
      </p:pic>
      <p:pic>
        <p:nvPicPr>
          <p:cNvPr id="29" name="Picture 28">
            <a:extLst>
              <a:ext uri="{FF2B5EF4-FFF2-40B4-BE49-F238E27FC236}">
                <a16:creationId xmlns:a16="http://schemas.microsoft.com/office/drawing/2014/main" id="{DC4BE554-B9AD-ACC3-C2C5-5429A9490B4C}"/>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6533297" y="1797672"/>
            <a:ext cx="2159400" cy="1527207"/>
          </a:xfrm>
          <a:prstGeom prst="rect">
            <a:avLst/>
          </a:prstGeom>
        </p:spPr>
      </p:pic>
      <p:pic>
        <p:nvPicPr>
          <p:cNvPr id="31" name="Picture 30">
            <a:extLst>
              <a:ext uri="{FF2B5EF4-FFF2-40B4-BE49-F238E27FC236}">
                <a16:creationId xmlns:a16="http://schemas.microsoft.com/office/drawing/2014/main" id="{C04E8F3D-06C5-2939-63C3-A79D4BDCF563}"/>
              </a:ext>
            </a:extLst>
          </p:cNvPr>
          <p:cNvPicPr>
            <a:picLocks noChangeAspect="1"/>
          </p:cNvPicPr>
          <p:nvPr/>
        </p:nvPicPr>
        <p:blipFill>
          <a:blip r:embed="rId9"/>
          <a:stretch>
            <a:fillRect/>
          </a:stretch>
        </p:blipFill>
        <p:spPr>
          <a:xfrm>
            <a:off x="6329062" y="4013722"/>
            <a:ext cx="2455430" cy="576815"/>
          </a:xfrm>
          <a:prstGeom prst="rect">
            <a:avLst/>
          </a:prstGeom>
        </p:spPr>
      </p:pic>
      <p:pic>
        <p:nvPicPr>
          <p:cNvPr id="34" name="Picture 33">
            <a:hlinkClick r:id="rId10"/>
            <a:extLst>
              <a:ext uri="{FF2B5EF4-FFF2-40B4-BE49-F238E27FC236}">
                <a16:creationId xmlns:a16="http://schemas.microsoft.com/office/drawing/2014/main" id="{87BBE625-7FD5-8195-D8B0-91C0776324FD}"/>
              </a:ext>
            </a:extLst>
          </p:cNvPr>
          <p:cNvPicPr>
            <a:picLocks noChangeAspect="1"/>
          </p:cNvPicPr>
          <p:nvPr/>
        </p:nvPicPr>
        <p:blipFill rotWithShape="1">
          <a:blip r:embed="rId11"/>
          <a:srcRect l="24630" r="22500" b="26420"/>
          <a:stretch/>
        </p:blipFill>
        <p:spPr>
          <a:xfrm>
            <a:off x="9404906" y="1670756"/>
            <a:ext cx="2159399" cy="1690458"/>
          </a:xfrm>
          <a:prstGeom prst="rect">
            <a:avLst/>
          </a:prstGeom>
        </p:spPr>
      </p:pic>
      <p:pic>
        <p:nvPicPr>
          <p:cNvPr id="35" name="Picture 34">
            <a:hlinkClick r:id="rId12"/>
            <a:extLst>
              <a:ext uri="{FF2B5EF4-FFF2-40B4-BE49-F238E27FC236}">
                <a16:creationId xmlns:a16="http://schemas.microsoft.com/office/drawing/2014/main" id="{95B13EA0-C76E-8629-8C3E-841425A00616}"/>
              </a:ext>
            </a:extLst>
          </p:cNvPr>
          <p:cNvPicPr>
            <a:picLocks noChangeAspect="1"/>
          </p:cNvPicPr>
          <p:nvPr/>
        </p:nvPicPr>
        <p:blipFill rotWithShape="1">
          <a:blip r:embed="rId13"/>
          <a:srcRect l="5630" t="39653" b="13826"/>
          <a:stretch/>
        </p:blipFill>
        <p:spPr>
          <a:xfrm>
            <a:off x="9468855" y="4219285"/>
            <a:ext cx="2159399" cy="1607376"/>
          </a:xfrm>
          <a:prstGeom prst="rect">
            <a:avLst/>
          </a:prstGeom>
        </p:spPr>
      </p:pic>
    </p:spTree>
    <p:extLst>
      <p:ext uri="{BB962C8B-B14F-4D97-AF65-F5344CB8AC3E}">
        <p14:creationId xmlns:p14="http://schemas.microsoft.com/office/powerpoint/2010/main" val="1453089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16AA2-8B5E-F82F-C54D-A124609277FF}"/>
              </a:ext>
            </a:extLst>
          </p:cNvPr>
          <p:cNvSpPr>
            <a:spLocks noGrp="1"/>
          </p:cNvSpPr>
          <p:nvPr>
            <p:ph type="title"/>
          </p:nvPr>
        </p:nvSpPr>
        <p:spPr>
          <a:xfrm>
            <a:off x="6095999" y="-51507"/>
            <a:ext cx="5956453" cy="1238052"/>
          </a:xfrm>
        </p:spPr>
        <p:txBody>
          <a:bodyPr vert="horz" lIns="91440" tIns="45720" rIns="91440" bIns="45720" rtlCol="0" anchor="b">
            <a:normAutofit fontScale="90000"/>
          </a:bodyPr>
          <a:lstStyle/>
          <a:p>
            <a:pPr algn="ctr"/>
            <a:r>
              <a:rPr lang="en-US" sz="3700" b="1">
                <a:solidFill>
                  <a:schemeClr val="accent1"/>
                </a:solidFill>
                <a:latin typeface="Amasis MT Pro Black" panose="02040A04050005020304" pitchFamily="18" charset="0"/>
              </a:rPr>
              <a:t>Cyanoacrylate Securement in Neonatal PICC Use</a:t>
            </a:r>
          </a:p>
        </p:txBody>
      </p:sp>
      <p:pic>
        <p:nvPicPr>
          <p:cNvPr id="6" name="Content Placeholder 5">
            <a:extLst>
              <a:ext uri="{FF2B5EF4-FFF2-40B4-BE49-F238E27FC236}">
                <a16:creationId xmlns:a16="http://schemas.microsoft.com/office/drawing/2014/main" id="{A61FCC5C-968E-088C-119B-FC79ED8885E5}"/>
              </a:ext>
            </a:extLst>
          </p:cNvPr>
          <p:cNvPicPr>
            <a:picLocks noGrp="1" noChangeAspect="1"/>
          </p:cNvPicPr>
          <p:nvPr>
            <p:ph sz="half" idx="2"/>
          </p:nvPr>
        </p:nvPicPr>
        <p:blipFill>
          <a:blip r:embed="rId3"/>
          <a:srcRect l="20406" r="20406"/>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64E74649-8B60-D274-AD29-FF962B453A84}"/>
              </a:ext>
            </a:extLst>
          </p:cNvPr>
          <p:cNvSpPr>
            <a:spLocks noGrp="1"/>
          </p:cNvSpPr>
          <p:nvPr>
            <p:ph sz="half" idx="1"/>
          </p:nvPr>
        </p:nvSpPr>
        <p:spPr>
          <a:xfrm>
            <a:off x="6000877" y="2285774"/>
            <a:ext cx="6146698" cy="3921134"/>
          </a:xfrm>
        </p:spPr>
        <p:txBody>
          <a:bodyPr vert="horz" lIns="91440" tIns="45720" rIns="91440" bIns="45720" rtlCol="0">
            <a:normAutofit/>
          </a:bodyPr>
          <a:lstStyle/>
          <a:p>
            <a:pPr marL="342900" marR="0" lvl="0" fontAlgn="auto">
              <a:spcBef>
                <a:spcPts val="0"/>
              </a:spcBef>
              <a:spcAft>
                <a:spcPts val="0"/>
              </a:spcAft>
              <a:buClrTx/>
              <a:buSzTx/>
              <a:tabLst/>
              <a:defRPr/>
            </a:pPr>
            <a:r>
              <a:rPr kumimoji="0" lang="en-US" sz="2800" b="1" i="0" u="none" strike="noStrike" cap="none" spc="0" normalizeH="0" baseline="0" noProof="0">
                <a:ln>
                  <a:noFill/>
                </a:ln>
                <a:effectLst/>
                <a:uLnTx/>
                <a:uFillTx/>
              </a:rPr>
              <a:t>The most frequently reported complication was suspected sepsis. The risk for complication was increased in participants with no TA applied for catheter securement.</a:t>
            </a:r>
          </a:p>
          <a:p>
            <a:pPr marL="342900" marR="0" lvl="0" fontAlgn="auto">
              <a:spcBef>
                <a:spcPts val="0"/>
              </a:spcBef>
              <a:spcAft>
                <a:spcPts val="0"/>
              </a:spcAft>
              <a:buClrTx/>
              <a:buSzTx/>
              <a:tabLst/>
              <a:defRPr/>
            </a:pPr>
            <a:r>
              <a:rPr kumimoji="0" lang="en-US" sz="2800" b="1" i="0" u="none" strike="noStrike" cap="none" spc="0" normalizeH="0" baseline="0" noProof="0">
                <a:ln>
                  <a:noFill/>
                </a:ln>
                <a:effectLst/>
                <a:uLnTx/>
                <a:uFillTx/>
              </a:rPr>
              <a:t>TA demonstrated </a:t>
            </a:r>
            <a:r>
              <a:rPr kumimoji="0" lang="en-US" sz="2800" b="1" i="0" u="none" strike="noStrike" cap="none" spc="0" normalizeH="0" baseline="0" noProof="0">
                <a:ln>
                  <a:noFill/>
                </a:ln>
                <a:solidFill>
                  <a:srgbClr val="00B0F0"/>
                </a:solidFill>
                <a:effectLst/>
                <a:uLnTx/>
                <a:uFillTx/>
              </a:rPr>
              <a:t>44% reduction in risk of therapy failure</a:t>
            </a:r>
          </a:p>
          <a:p>
            <a:pPr marL="342900" marR="0" lvl="0" fontAlgn="auto">
              <a:spcBef>
                <a:spcPts val="0"/>
              </a:spcBef>
              <a:spcAft>
                <a:spcPts val="0"/>
              </a:spcAft>
              <a:buClrTx/>
              <a:buSzTx/>
              <a:tabLst/>
              <a:defRPr/>
            </a:pPr>
            <a:r>
              <a:rPr kumimoji="0" lang="en-US" sz="2800" b="1" i="0" u="none" strike="noStrike" cap="none" spc="0" normalizeH="0" baseline="0" noProof="0">
                <a:ln>
                  <a:noFill/>
                </a:ln>
                <a:solidFill>
                  <a:srgbClr val="C00000"/>
                </a:solidFill>
                <a:effectLst/>
                <a:uLnTx/>
                <a:uFillTx/>
              </a:rPr>
              <a:t>65% CLABSI reduction </a:t>
            </a:r>
            <a:r>
              <a:rPr kumimoji="0" lang="en-US" sz="2800" b="1" i="0" u="none" strike="noStrike" cap="none" spc="0" normalizeH="0" baseline="0" noProof="0">
                <a:ln>
                  <a:noFill/>
                </a:ln>
                <a:effectLst/>
                <a:uLnTx/>
                <a:uFillTx/>
              </a:rPr>
              <a:t>in TA group</a:t>
            </a:r>
          </a:p>
          <a:p>
            <a:pPr marL="800100" marR="0" lvl="1" fontAlgn="auto">
              <a:spcBef>
                <a:spcPts val="0"/>
              </a:spcBef>
              <a:spcAft>
                <a:spcPts val="0"/>
              </a:spcAft>
              <a:buClrTx/>
              <a:buSzTx/>
              <a:tabLst/>
              <a:defRPr/>
            </a:pPr>
            <a:r>
              <a:rPr kumimoji="0" lang="en-US" sz="2400" b="0" i="0" u="none" strike="noStrike" cap="none" spc="0" normalizeH="0" baseline="0" noProof="0">
                <a:ln>
                  <a:noFill/>
                </a:ln>
                <a:effectLst/>
                <a:uLnTx/>
                <a:uFillTx/>
              </a:rPr>
              <a:t>2.76/1000 days in non-TA group vs. 0.99/1000 days in TA group ( </a:t>
            </a:r>
            <a:r>
              <a:rPr kumimoji="0" lang="en-US" sz="2400" b="0" i="1" u="none" strike="noStrike" cap="none" spc="0" normalizeH="0" baseline="0" noProof="0">
                <a:ln>
                  <a:noFill/>
                </a:ln>
                <a:effectLst/>
                <a:uLnTx/>
                <a:uFillTx/>
              </a:rPr>
              <a:t>P &lt; </a:t>
            </a:r>
            <a:r>
              <a:rPr kumimoji="0" lang="en-US" sz="2400" b="0" i="0" u="none" strike="noStrike" cap="none" spc="0" normalizeH="0" baseline="0" noProof="0">
                <a:ln>
                  <a:noFill/>
                </a:ln>
                <a:effectLst/>
                <a:uLnTx/>
                <a:uFillTx/>
              </a:rPr>
              <a:t>.001)</a:t>
            </a:r>
          </a:p>
          <a:p>
            <a:pPr marL="0"/>
            <a:endParaRPr lang="en-US" sz="2000"/>
          </a:p>
        </p:txBody>
      </p:sp>
      <p:sp>
        <p:nvSpPr>
          <p:cNvPr id="8" name="TextBox 7">
            <a:extLst>
              <a:ext uri="{FF2B5EF4-FFF2-40B4-BE49-F238E27FC236}">
                <a16:creationId xmlns:a16="http://schemas.microsoft.com/office/drawing/2014/main" id="{E6D44FCF-001C-5455-252C-FD1D615B4AC3}"/>
              </a:ext>
            </a:extLst>
          </p:cNvPr>
          <p:cNvSpPr txBox="1"/>
          <p:nvPr/>
        </p:nvSpPr>
        <p:spPr>
          <a:xfrm>
            <a:off x="6339013" y="1259106"/>
            <a:ext cx="5713439" cy="1077218"/>
          </a:xfrm>
          <a:prstGeom prst="rect">
            <a:avLst/>
          </a:prstGeom>
          <a:noFill/>
        </p:spPr>
        <p:txBody>
          <a:bodyPr wrap="square" rtlCol="0">
            <a:spAutoFit/>
          </a:bodyPr>
          <a:lstStyle/>
          <a:p>
            <a:r>
              <a:rPr lang="en-US" sz="3200" b="1">
                <a:solidFill>
                  <a:srgbClr val="00A09D"/>
                </a:solidFill>
              </a:rPr>
              <a:t>A 4-Year Observational Study of 1,842 Successful PICC insertions</a:t>
            </a:r>
          </a:p>
        </p:txBody>
      </p:sp>
      <p:sp>
        <p:nvSpPr>
          <p:cNvPr id="9" name="Footer Placeholder 8">
            <a:extLst>
              <a:ext uri="{FF2B5EF4-FFF2-40B4-BE49-F238E27FC236}">
                <a16:creationId xmlns:a16="http://schemas.microsoft.com/office/drawing/2014/main" id="{B2A524B8-3C0A-D686-9A16-3AE79FB08BEF}"/>
              </a:ext>
            </a:extLst>
          </p:cNvPr>
          <p:cNvSpPr>
            <a:spLocks noGrp="1"/>
          </p:cNvSpPr>
          <p:nvPr>
            <p:ph type="ftr" sz="quarter" idx="11"/>
          </p:nvPr>
        </p:nvSpPr>
        <p:spPr>
          <a:xfrm>
            <a:off x="6713089" y="6356350"/>
            <a:ext cx="4114800" cy="365125"/>
          </a:xfrm>
        </p:spPr>
        <p:txBody>
          <a:bodyPr/>
          <a:lstStyle/>
          <a:p>
            <a:r>
              <a:rPr lang="en-US"/>
              <a:t>van </a:t>
            </a:r>
            <a:r>
              <a:rPr lang="en-US" err="1"/>
              <a:t>Rens</a:t>
            </a:r>
            <a:r>
              <a:rPr lang="en-US"/>
              <a:t> et. al., 2021</a:t>
            </a:r>
          </a:p>
        </p:txBody>
      </p:sp>
    </p:spTree>
    <p:extLst>
      <p:ext uri="{BB962C8B-B14F-4D97-AF65-F5344CB8AC3E}">
        <p14:creationId xmlns:p14="http://schemas.microsoft.com/office/powerpoint/2010/main" val="3279341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ED984-8E76-40A0-488A-0CCE21CC5F43}"/>
              </a:ext>
            </a:extLst>
          </p:cNvPr>
          <p:cNvSpPr>
            <a:spLocks noGrp="1"/>
          </p:cNvSpPr>
          <p:nvPr>
            <p:ph type="title"/>
          </p:nvPr>
        </p:nvSpPr>
        <p:spPr>
          <a:xfrm>
            <a:off x="371475" y="284583"/>
            <a:ext cx="11520487" cy="758824"/>
          </a:xfrm>
        </p:spPr>
        <p:txBody>
          <a:bodyPr>
            <a:normAutofit/>
          </a:bodyPr>
          <a:lstStyle/>
          <a:p>
            <a:r>
              <a:rPr lang="en-US" dirty="0"/>
              <a:t>Multimodal Approach to Reducing PIVC Complications</a:t>
            </a:r>
          </a:p>
        </p:txBody>
      </p:sp>
      <p:pic>
        <p:nvPicPr>
          <p:cNvPr id="29" name="Picture Placeholder 28" descr="A picture containing person, indoor&#10;&#10;Description automatically generated">
            <a:extLst>
              <a:ext uri="{FF2B5EF4-FFF2-40B4-BE49-F238E27FC236}">
                <a16:creationId xmlns:a16="http://schemas.microsoft.com/office/drawing/2014/main" id="{B3B6CA8C-FF2D-CB98-3AD9-A070CA91F538}"/>
              </a:ext>
            </a:extLst>
          </p:cNvPr>
          <p:cNvPicPr>
            <a:picLocks noGrp="1" noChangeAspect="1"/>
          </p:cNvPicPr>
          <p:nvPr>
            <p:ph type="pic" sz="quarter" idx="14"/>
          </p:nvPr>
        </p:nvPicPr>
        <p:blipFill rotWithShape="1">
          <a:blip r:embed="rId3"/>
          <a:srcRect l="14411" t="9182" b="9182"/>
          <a:stretch/>
        </p:blipFill>
        <p:spPr>
          <a:xfrm>
            <a:off x="6841781" y="1428017"/>
            <a:ext cx="4661751" cy="2414587"/>
          </a:xfrm>
        </p:spPr>
      </p:pic>
      <p:sp>
        <p:nvSpPr>
          <p:cNvPr id="6" name="Content Placeholder 5">
            <a:extLst>
              <a:ext uri="{FF2B5EF4-FFF2-40B4-BE49-F238E27FC236}">
                <a16:creationId xmlns:a16="http://schemas.microsoft.com/office/drawing/2014/main" id="{C5D25F30-81E3-0723-8AA9-0E10FDC52C1F}"/>
              </a:ext>
            </a:extLst>
          </p:cNvPr>
          <p:cNvSpPr>
            <a:spLocks noGrp="1"/>
          </p:cNvSpPr>
          <p:nvPr>
            <p:ph sz="half" idx="1"/>
          </p:nvPr>
        </p:nvSpPr>
        <p:spPr>
          <a:xfrm>
            <a:off x="6323440" y="5133206"/>
            <a:ext cx="5789831" cy="1145629"/>
          </a:xfrm>
        </p:spPr>
        <p:txBody>
          <a:bodyPr>
            <a:normAutofit/>
          </a:bodyPr>
          <a:lstStyle/>
          <a:p>
            <a:pPr>
              <a:buFont typeface="Wingdings" panose="05000000000000000000" pitchFamily="2" charset="2"/>
              <a:buChar char="§"/>
            </a:pPr>
            <a:r>
              <a:rPr lang="en-US" sz="2800" b="1" dirty="0">
                <a:solidFill>
                  <a:schemeClr val="accent5"/>
                </a:solidFill>
                <a:effectLst>
                  <a:outerShdw blurRad="38100" dist="38100" dir="2700000" algn="tl">
                    <a:srgbClr val="000000">
                      <a:alpha val="43137"/>
                    </a:srgbClr>
                  </a:outerShdw>
                </a:effectLst>
              </a:rPr>
              <a:t>Tissue Adhesive</a:t>
            </a:r>
          </a:p>
          <a:p>
            <a:pPr>
              <a:buFont typeface="Wingdings" panose="05000000000000000000" pitchFamily="2" charset="2"/>
              <a:buChar char="§"/>
            </a:pPr>
            <a:r>
              <a:rPr lang="en-US" sz="2800" b="1" dirty="0">
                <a:solidFill>
                  <a:schemeClr val="accent5"/>
                </a:solidFill>
                <a:effectLst>
                  <a:outerShdw blurRad="38100" dist="38100" dir="2700000" algn="tl">
                    <a:srgbClr val="000000">
                      <a:alpha val="43137"/>
                    </a:srgbClr>
                  </a:outerShdw>
                </a:effectLst>
              </a:rPr>
              <a:t>Biosensor Monitoring Technology</a:t>
            </a:r>
          </a:p>
        </p:txBody>
      </p:sp>
      <p:sp>
        <p:nvSpPr>
          <p:cNvPr id="24" name="TextBox 23">
            <a:extLst>
              <a:ext uri="{FF2B5EF4-FFF2-40B4-BE49-F238E27FC236}">
                <a16:creationId xmlns:a16="http://schemas.microsoft.com/office/drawing/2014/main" id="{931E036F-DB88-FC10-6B58-5E52FABEAEBF}"/>
              </a:ext>
            </a:extLst>
          </p:cNvPr>
          <p:cNvSpPr txBox="1"/>
          <p:nvPr/>
        </p:nvSpPr>
        <p:spPr>
          <a:xfrm>
            <a:off x="371475" y="6452660"/>
            <a:ext cx="5019932" cy="338554"/>
          </a:xfrm>
          <a:prstGeom prst="rect">
            <a:avLst/>
          </a:prstGeom>
          <a:noFill/>
        </p:spPr>
        <p:txBody>
          <a:bodyPr wrap="square" rtlCol="0">
            <a:spAutoFit/>
          </a:bodyPr>
          <a:lstStyle/>
          <a:p>
            <a:r>
              <a:rPr lang="en-US" sz="1600" dirty="0"/>
              <a:t>Van </a:t>
            </a:r>
            <a:r>
              <a:rPr lang="en-US" sz="1600" dirty="0" err="1"/>
              <a:t>Rens</a:t>
            </a:r>
            <a:r>
              <a:rPr lang="en-US" sz="1600" dirty="0"/>
              <a:t>, et al., 2023</a:t>
            </a:r>
          </a:p>
        </p:txBody>
      </p:sp>
      <p:grpSp>
        <p:nvGrpSpPr>
          <p:cNvPr id="41" name="Group 40">
            <a:extLst>
              <a:ext uri="{FF2B5EF4-FFF2-40B4-BE49-F238E27FC236}">
                <a16:creationId xmlns:a16="http://schemas.microsoft.com/office/drawing/2014/main" id="{AB492E99-FFED-4EF6-21EA-8CF18D40CEFD}"/>
              </a:ext>
            </a:extLst>
          </p:cNvPr>
          <p:cNvGrpSpPr/>
          <p:nvPr/>
        </p:nvGrpSpPr>
        <p:grpSpPr>
          <a:xfrm>
            <a:off x="207382" y="1089519"/>
            <a:ext cx="2923444" cy="2558077"/>
            <a:chOff x="207382" y="1242794"/>
            <a:chExt cx="2923444" cy="2404802"/>
          </a:xfrm>
        </p:grpSpPr>
        <p:sp>
          <p:nvSpPr>
            <p:cNvPr id="35" name="Freeform 7">
              <a:extLst>
                <a:ext uri="{FF2B5EF4-FFF2-40B4-BE49-F238E27FC236}">
                  <a16:creationId xmlns:a16="http://schemas.microsoft.com/office/drawing/2014/main" id="{FC2E5B3A-DA4E-5D9D-715A-D2DF041A230F}"/>
                </a:ext>
              </a:extLst>
            </p:cNvPr>
            <p:cNvSpPr>
              <a:spLocks/>
            </p:cNvSpPr>
            <p:nvPr/>
          </p:nvSpPr>
          <p:spPr bwMode="auto">
            <a:xfrm rot="5400000">
              <a:off x="466703" y="983473"/>
              <a:ext cx="2404802" cy="2923444"/>
            </a:xfrm>
            <a:custGeom>
              <a:avLst/>
              <a:gdLst>
                <a:gd name="T0" fmla="*/ 427 w 1999"/>
                <a:gd name="T1" fmla="*/ 222 h 2395"/>
                <a:gd name="T2" fmla="*/ 1396 w 1999"/>
                <a:gd name="T3" fmla="*/ 222 h 2395"/>
                <a:gd name="T4" fmla="*/ 1286 w 1999"/>
                <a:gd name="T5" fmla="*/ 0 h 2395"/>
                <a:gd name="T6" fmla="*/ 1713 w 1999"/>
                <a:gd name="T7" fmla="*/ 0 h 2395"/>
                <a:gd name="T8" fmla="*/ 1999 w 1999"/>
                <a:gd name="T9" fmla="*/ 570 h 2395"/>
                <a:gd name="T10" fmla="*/ 1713 w 1999"/>
                <a:gd name="T11" fmla="*/ 1141 h 2395"/>
                <a:gd name="T12" fmla="*/ 1286 w 1999"/>
                <a:gd name="T13" fmla="*/ 1139 h 2395"/>
                <a:gd name="T14" fmla="*/ 1396 w 1999"/>
                <a:gd name="T15" fmla="*/ 919 h 2395"/>
                <a:gd name="T16" fmla="*/ 697 w 1999"/>
                <a:gd name="T17" fmla="*/ 919 h 2395"/>
                <a:gd name="T18" fmla="*/ 697 w 1999"/>
                <a:gd name="T19" fmla="*/ 2395 h 2395"/>
                <a:gd name="T20" fmla="*/ 0 w 1999"/>
                <a:gd name="T21" fmla="*/ 2395 h 2395"/>
                <a:gd name="T22" fmla="*/ 0 w 1999"/>
                <a:gd name="T23" fmla="*/ 649 h 2395"/>
                <a:gd name="T24" fmla="*/ 427 w 1999"/>
                <a:gd name="T25" fmla="*/ 222 h 2395"/>
                <a:gd name="T26" fmla="*/ 427 w 1999"/>
                <a:gd name="T27" fmla="*/ 222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9" h="2395">
                  <a:moveTo>
                    <a:pt x="427" y="222"/>
                  </a:moveTo>
                  <a:lnTo>
                    <a:pt x="1396" y="222"/>
                  </a:lnTo>
                  <a:lnTo>
                    <a:pt x="1286" y="0"/>
                  </a:lnTo>
                  <a:lnTo>
                    <a:pt x="1713" y="0"/>
                  </a:lnTo>
                  <a:lnTo>
                    <a:pt x="1999" y="570"/>
                  </a:lnTo>
                  <a:lnTo>
                    <a:pt x="1713" y="1141"/>
                  </a:lnTo>
                  <a:lnTo>
                    <a:pt x="1286" y="1139"/>
                  </a:lnTo>
                  <a:lnTo>
                    <a:pt x="1396" y="919"/>
                  </a:lnTo>
                  <a:lnTo>
                    <a:pt x="697" y="919"/>
                  </a:lnTo>
                  <a:lnTo>
                    <a:pt x="697" y="2395"/>
                  </a:lnTo>
                  <a:lnTo>
                    <a:pt x="0" y="2395"/>
                  </a:lnTo>
                  <a:lnTo>
                    <a:pt x="0" y="649"/>
                  </a:lnTo>
                  <a:lnTo>
                    <a:pt x="427" y="222"/>
                  </a:lnTo>
                  <a:lnTo>
                    <a:pt x="427" y="222"/>
                  </a:lnTo>
                  <a:close/>
                </a:path>
              </a:pathLst>
            </a:custGeom>
            <a:solidFill>
              <a:srgbClr val="5E5CA2"/>
            </a:solidFill>
            <a:ln w="9525">
              <a:noFill/>
              <a:round/>
              <a:headEnd/>
              <a:tailEnd/>
            </a:ln>
          </p:spPr>
          <p:txBody>
            <a:bodyPr vert="horz" wrap="square" lIns="182832" tIns="91416" rIns="182832" bIns="91416" numCol="1" anchor="t" anchorCtr="0" compatLnSpc="1">
              <a:prstTxWarp prst="textNoShape">
                <a:avLst/>
              </a:prstTxWarp>
            </a:bodyPr>
            <a:lstStyle/>
            <a:p>
              <a:endParaRPr lang="en-US" sz="7198" dirty="0">
                <a:latin typeface="Lato Light" panose="020F0502020204030203" pitchFamily="34" charset="0"/>
              </a:endParaRPr>
            </a:p>
          </p:txBody>
        </p:sp>
        <p:sp>
          <p:nvSpPr>
            <p:cNvPr id="36" name="TextBox 35">
              <a:extLst>
                <a:ext uri="{FF2B5EF4-FFF2-40B4-BE49-F238E27FC236}">
                  <a16:creationId xmlns:a16="http://schemas.microsoft.com/office/drawing/2014/main" id="{1DE05E90-A60A-7D0F-3D2C-E26D9DD3ABCF}"/>
                </a:ext>
              </a:extLst>
            </p:cNvPr>
            <p:cNvSpPr txBox="1"/>
            <p:nvPr/>
          </p:nvSpPr>
          <p:spPr>
            <a:xfrm>
              <a:off x="207383" y="1357414"/>
              <a:ext cx="2307218" cy="461665"/>
            </a:xfrm>
            <a:prstGeom prst="rect">
              <a:avLst/>
            </a:prstGeom>
            <a:noFill/>
          </p:spPr>
          <p:txBody>
            <a:bodyPr wrap="square" rtlCol="0">
              <a:spAutoFit/>
            </a:bodyPr>
            <a:lstStyle/>
            <a:p>
              <a:r>
                <a:rPr lang="en-US" sz="2400" b="1" dirty="0">
                  <a:solidFill>
                    <a:schemeClr val="bg1">
                      <a:lumMod val="95000"/>
                    </a:schemeClr>
                  </a:solidFill>
                </a:rPr>
                <a:t>Phlebitis⬇️</a:t>
              </a:r>
              <a:r>
                <a:rPr lang="en-US" sz="2400" b="1" dirty="0">
                  <a:solidFill>
                    <a:schemeClr val="bg1">
                      <a:lumMod val="95000"/>
                    </a:schemeClr>
                  </a:solidFill>
                  <a:effectLst>
                    <a:outerShdw blurRad="38100" dist="38100" dir="2700000" algn="tl">
                      <a:srgbClr val="000000">
                        <a:alpha val="43137"/>
                      </a:srgbClr>
                    </a:outerShdw>
                  </a:effectLst>
                </a:rPr>
                <a:t>77% </a:t>
              </a:r>
            </a:p>
          </p:txBody>
        </p:sp>
      </p:grpSp>
      <p:grpSp>
        <p:nvGrpSpPr>
          <p:cNvPr id="42" name="Group 41">
            <a:extLst>
              <a:ext uri="{FF2B5EF4-FFF2-40B4-BE49-F238E27FC236}">
                <a16:creationId xmlns:a16="http://schemas.microsoft.com/office/drawing/2014/main" id="{7A1F03D8-175B-0509-42B5-4B00664C777E}"/>
              </a:ext>
            </a:extLst>
          </p:cNvPr>
          <p:cNvGrpSpPr/>
          <p:nvPr/>
        </p:nvGrpSpPr>
        <p:grpSpPr>
          <a:xfrm>
            <a:off x="3080185" y="1043407"/>
            <a:ext cx="2923444" cy="2604188"/>
            <a:chOff x="207382" y="1199444"/>
            <a:chExt cx="2923444" cy="2448152"/>
          </a:xfrm>
        </p:grpSpPr>
        <p:sp>
          <p:nvSpPr>
            <p:cNvPr id="43" name="Freeform 7">
              <a:extLst>
                <a:ext uri="{FF2B5EF4-FFF2-40B4-BE49-F238E27FC236}">
                  <a16:creationId xmlns:a16="http://schemas.microsoft.com/office/drawing/2014/main" id="{DF53DA31-4EA2-9755-4BBC-BD12092B859B}"/>
                </a:ext>
              </a:extLst>
            </p:cNvPr>
            <p:cNvSpPr>
              <a:spLocks/>
            </p:cNvSpPr>
            <p:nvPr/>
          </p:nvSpPr>
          <p:spPr bwMode="auto">
            <a:xfrm rot="5400000">
              <a:off x="466703" y="983473"/>
              <a:ext cx="2404802" cy="2923444"/>
            </a:xfrm>
            <a:custGeom>
              <a:avLst/>
              <a:gdLst>
                <a:gd name="T0" fmla="*/ 427 w 1999"/>
                <a:gd name="T1" fmla="*/ 222 h 2395"/>
                <a:gd name="T2" fmla="*/ 1396 w 1999"/>
                <a:gd name="T3" fmla="*/ 222 h 2395"/>
                <a:gd name="T4" fmla="*/ 1286 w 1999"/>
                <a:gd name="T5" fmla="*/ 0 h 2395"/>
                <a:gd name="T6" fmla="*/ 1713 w 1999"/>
                <a:gd name="T7" fmla="*/ 0 h 2395"/>
                <a:gd name="T8" fmla="*/ 1999 w 1999"/>
                <a:gd name="T9" fmla="*/ 570 h 2395"/>
                <a:gd name="T10" fmla="*/ 1713 w 1999"/>
                <a:gd name="T11" fmla="*/ 1141 h 2395"/>
                <a:gd name="T12" fmla="*/ 1286 w 1999"/>
                <a:gd name="T13" fmla="*/ 1139 h 2395"/>
                <a:gd name="T14" fmla="*/ 1396 w 1999"/>
                <a:gd name="T15" fmla="*/ 919 h 2395"/>
                <a:gd name="T16" fmla="*/ 697 w 1999"/>
                <a:gd name="T17" fmla="*/ 919 h 2395"/>
                <a:gd name="T18" fmla="*/ 697 w 1999"/>
                <a:gd name="T19" fmla="*/ 2395 h 2395"/>
                <a:gd name="T20" fmla="*/ 0 w 1999"/>
                <a:gd name="T21" fmla="*/ 2395 h 2395"/>
                <a:gd name="T22" fmla="*/ 0 w 1999"/>
                <a:gd name="T23" fmla="*/ 649 h 2395"/>
                <a:gd name="T24" fmla="*/ 427 w 1999"/>
                <a:gd name="T25" fmla="*/ 222 h 2395"/>
                <a:gd name="T26" fmla="*/ 427 w 1999"/>
                <a:gd name="T27" fmla="*/ 222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9" h="2395">
                  <a:moveTo>
                    <a:pt x="427" y="222"/>
                  </a:moveTo>
                  <a:lnTo>
                    <a:pt x="1396" y="222"/>
                  </a:lnTo>
                  <a:lnTo>
                    <a:pt x="1286" y="0"/>
                  </a:lnTo>
                  <a:lnTo>
                    <a:pt x="1713" y="0"/>
                  </a:lnTo>
                  <a:lnTo>
                    <a:pt x="1999" y="570"/>
                  </a:lnTo>
                  <a:lnTo>
                    <a:pt x="1713" y="1141"/>
                  </a:lnTo>
                  <a:lnTo>
                    <a:pt x="1286" y="1139"/>
                  </a:lnTo>
                  <a:lnTo>
                    <a:pt x="1396" y="919"/>
                  </a:lnTo>
                  <a:lnTo>
                    <a:pt x="697" y="919"/>
                  </a:lnTo>
                  <a:lnTo>
                    <a:pt x="697" y="2395"/>
                  </a:lnTo>
                  <a:lnTo>
                    <a:pt x="0" y="2395"/>
                  </a:lnTo>
                  <a:lnTo>
                    <a:pt x="0" y="649"/>
                  </a:lnTo>
                  <a:lnTo>
                    <a:pt x="427" y="222"/>
                  </a:lnTo>
                  <a:lnTo>
                    <a:pt x="427" y="222"/>
                  </a:lnTo>
                  <a:close/>
                </a:path>
              </a:pathLst>
            </a:custGeom>
            <a:solidFill>
              <a:srgbClr val="00A09D"/>
            </a:solidFill>
            <a:ln w="9525">
              <a:noFill/>
              <a:round/>
              <a:headEnd/>
              <a:tailEnd/>
            </a:ln>
          </p:spPr>
          <p:txBody>
            <a:bodyPr vert="horz" wrap="square" lIns="182832" tIns="91416" rIns="182832" bIns="91416" numCol="1" anchor="t" anchorCtr="0" compatLnSpc="1">
              <a:prstTxWarp prst="textNoShape">
                <a:avLst/>
              </a:prstTxWarp>
            </a:bodyPr>
            <a:lstStyle/>
            <a:p>
              <a:endParaRPr lang="en-US" sz="7198" dirty="0">
                <a:latin typeface="Lato Light" panose="020F0502020204030203" pitchFamily="34" charset="0"/>
              </a:endParaRPr>
            </a:p>
          </p:txBody>
        </p:sp>
        <p:sp>
          <p:nvSpPr>
            <p:cNvPr id="44" name="TextBox 43">
              <a:extLst>
                <a:ext uri="{FF2B5EF4-FFF2-40B4-BE49-F238E27FC236}">
                  <a16:creationId xmlns:a16="http://schemas.microsoft.com/office/drawing/2014/main" id="{79F44E9C-CAB0-8172-C9C8-31D5FDCBFDE9}"/>
                </a:ext>
              </a:extLst>
            </p:cNvPr>
            <p:cNvSpPr txBox="1"/>
            <p:nvPr/>
          </p:nvSpPr>
          <p:spPr>
            <a:xfrm>
              <a:off x="258023" y="1199444"/>
              <a:ext cx="2604997" cy="830997"/>
            </a:xfrm>
            <a:prstGeom prst="rect">
              <a:avLst/>
            </a:prstGeom>
            <a:noFill/>
          </p:spPr>
          <p:txBody>
            <a:bodyPr wrap="square" rtlCol="0">
              <a:spAutoFit/>
            </a:bodyPr>
            <a:lstStyle/>
            <a:p>
              <a:r>
                <a:rPr lang="en-US" sz="2400" b="1" dirty="0">
                  <a:solidFill>
                    <a:schemeClr val="bg1">
                      <a:lumMod val="95000"/>
                    </a:schemeClr>
                  </a:solidFill>
                </a:rPr>
                <a:t>Premature</a:t>
              </a:r>
              <a:br>
                <a:rPr lang="en-US" sz="2400" b="1" dirty="0">
                  <a:solidFill>
                    <a:schemeClr val="bg1">
                      <a:lumMod val="95000"/>
                    </a:schemeClr>
                  </a:solidFill>
                </a:rPr>
              </a:br>
              <a:r>
                <a:rPr lang="en-US" sz="2400" b="1" dirty="0">
                  <a:solidFill>
                    <a:schemeClr val="bg1">
                      <a:lumMod val="95000"/>
                    </a:schemeClr>
                  </a:solidFill>
                </a:rPr>
                <a:t>Removal ⬇️ </a:t>
              </a:r>
              <a:r>
                <a:rPr lang="en-US" sz="2400" b="1" dirty="0">
                  <a:solidFill>
                    <a:schemeClr val="bg1">
                      <a:lumMod val="95000"/>
                    </a:schemeClr>
                  </a:solidFill>
                  <a:effectLst>
                    <a:outerShdw blurRad="38100" dist="38100" dir="2700000" algn="tl">
                      <a:srgbClr val="000000">
                        <a:alpha val="43137"/>
                      </a:srgbClr>
                    </a:outerShdw>
                  </a:effectLst>
                </a:rPr>
                <a:t>25% </a:t>
              </a:r>
            </a:p>
          </p:txBody>
        </p:sp>
      </p:grpSp>
      <p:sp>
        <p:nvSpPr>
          <p:cNvPr id="46" name="Freeform 9">
            <a:extLst>
              <a:ext uri="{FF2B5EF4-FFF2-40B4-BE49-F238E27FC236}">
                <a16:creationId xmlns:a16="http://schemas.microsoft.com/office/drawing/2014/main" id="{FAB3FDE9-A53A-CF21-60AA-8C41F55D125D}"/>
              </a:ext>
            </a:extLst>
          </p:cNvPr>
          <p:cNvSpPr>
            <a:spLocks/>
          </p:cNvSpPr>
          <p:nvPr/>
        </p:nvSpPr>
        <p:spPr bwMode="auto">
          <a:xfrm>
            <a:off x="5735823" y="7762725"/>
            <a:ext cx="3871925" cy="2424477"/>
          </a:xfrm>
          <a:custGeom>
            <a:avLst/>
            <a:gdLst>
              <a:gd name="T0" fmla="*/ 1819 w 1819"/>
              <a:gd name="T1" fmla="*/ 569 h 1139"/>
              <a:gd name="T2" fmla="*/ 1534 w 1819"/>
              <a:gd name="T3" fmla="*/ 1139 h 1139"/>
              <a:gd name="T4" fmla="*/ 1106 w 1819"/>
              <a:gd name="T5" fmla="*/ 1139 h 1139"/>
              <a:gd name="T6" fmla="*/ 1217 w 1819"/>
              <a:gd name="T7" fmla="*/ 918 h 1139"/>
              <a:gd name="T8" fmla="*/ 0 w 1819"/>
              <a:gd name="T9" fmla="*/ 918 h 1139"/>
              <a:gd name="T10" fmla="*/ 0 w 1819"/>
              <a:gd name="T11" fmla="*/ 222 h 1139"/>
              <a:gd name="T12" fmla="*/ 0 w 1819"/>
              <a:gd name="T13" fmla="*/ 222 h 1139"/>
              <a:gd name="T14" fmla="*/ 1217 w 1819"/>
              <a:gd name="T15" fmla="*/ 222 h 1139"/>
              <a:gd name="T16" fmla="*/ 1106 w 1819"/>
              <a:gd name="T17" fmla="*/ 0 h 1139"/>
              <a:gd name="T18" fmla="*/ 1534 w 1819"/>
              <a:gd name="T19" fmla="*/ 0 h 1139"/>
              <a:gd name="T20" fmla="*/ 1819 w 1819"/>
              <a:gd name="T21" fmla="*/ 569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9" h="1139">
                <a:moveTo>
                  <a:pt x="1819" y="569"/>
                </a:moveTo>
                <a:lnTo>
                  <a:pt x="1534" y="1139"/>
                </a:lnTo>
                <a:lnTo>
                  <a:pt x="1106" y="1139"/>
                </a:lnTo>
                <a:lnTo>
                  <a:pt x="1217" y="918"/>
                </a:lnTo>
                <a:lnTo>
                  <a:pt x="0" y="918"/>
                </a:lnTo>
                <a:lnTo>
                  <a:pt x="0" y="222"/>
                </a:lnTo>
                <a:lnTo>
                  <a:pt x="0" y="222"/>
                </a:lnTo>
                <a:lnTo>
                  <a:pt x="1217" y="222"/>
                </a:lnTo>
                <a:lnTo>
                  <a:pt x="1106" y="0"/>
                </a:lnTo>
                <a:lnTo>
                  <a:pt x="1534" y="0"/>
                </a:lnTo>
                <a:lnTo>
                  <a:pt x="1819" y="5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dirty="0">
              <a:latin typeface="Lato Light" panose="020F0502020204030203" pitchFamily="34" charset="0"/>
            </a:endParaRPr>
          </a:p>
        </p:txBody>
      </p:sp>
      <p:grpSp>
        <p:nvGrpSpPr>
          <p:cNvPr id="49" name="Group 48">
            <a:extLst>
              <a:ext uri="{FF2B5EF4-FFF2-40B4-BE49-F238E27FC236}">
                <a16:creationId xmlns:a16="http://schemas.microsoft.com/office/drawing/2014/main" id="{90D622CC-7C99-6949-A4B0-4D7EEB523FC2}"/>
              </a:ext>
            </a:extLst>
          </p:cNvPr>
          <p:cNvGrpSpPr/>
          <p:nvPr/>
        </p:nvGrpSpPr>
        <p:grpSpPr>
          <a:xfrm>
            <a:off x="4501335" y="3849243"/>
            <a:ext cx="1568697" cy="2466672"/>
            <a:chOff x="6473810" y="1431378"/>
            <a:chExt cx="2085514" cy="3208179"/>
          </a:xfrm>
        </p:grpSpPr>
        <p:sp>
          <p:nvSpPr>
            <p:cNvPr id="47" name="Freeform 9">
              <a:extLst>
                <a:ext uri="{FF2B5EF4-FFF2-40B4-BE49-F238E27FC236}">
                  <a16:creationId xmlns:a16="http://schemas.microsoft.com/office/drawing/2014/main" id="{07D6CAFC-CD7C-D0B7-20B0-DE4AB97C940F}"/>
                </a:ext>
              </a:extLst>
            </p:cNvPr>
            <p:cNvSpPr>
              <a:spLocks/>
            </p:cNvSpPr>
            <p:nvPr/>
          </p:nvSpPr>
          <p:spPr bwMode="auto">
            <a:xfrm rot="16200000">
              <a:off x="5912477" y="1992711"/>
              <a:ext cx="3208179" cy="2085514"/>
            </a:xfrm>
            <a:custGeom>
              <a:avLst/>
              <a:gdLst>
                <a:gd name="T0" fmla="*/ 1819 w 1819"/>
                <a:gd name="T1" fmla="*/ 569 h 1139"/>
                <a:gd name="T2" fmla="*/ 1534 w 1819"/>
                <a:gd name="T3" fmla="*/ 1139 h 1139"/>
                <a:gd name="T4" fmla="*/ 1106 w 1819"/>
                <a:gd name="T5" fmla="*/ 1139 h 1139"/>
                <a:gd name="T6" fmla="*/ 1217 w 1819"/>
                <a:gd name="T7" fmla="*/ 918 h 1139"/>
                <a:gd name="T8" fmla="*/ 0 w 1819"/>
                <a:gd name="T9" fmla="*/ 918 h 1139"/>
                <a:gd name="T10" fmla="*/ 0 w 1819"/>
                <a:gd name="T11" fmla="*/ 222 h 1139"/>
                <a:gd name="T12" fmla="*/ 0 w 1819"/>
                <a:gd name="T13" fmla="*/ 222 h 1139"/>
                <a:gd name="T14" fmla="*/ 1217 w 1819"/>
                <a:gd name="T15" fmla="*/ 222 h 1139"/>
                <a:gd name="T16" fmla="*/ 1106 w 1819"/>
                <a:gd name="T17" fmla="*/ 0 h 1139"/>
                <a:gd name="T18" fmla="*/ 1534 w 1819"/>
                <a:gd name="T19" fmla="*/ 0 h 1139"/>
                <a:gd name="T20" fmla="*/ 1819 w 1819"/>
                <a:gd name="T21" fmla="*/ 569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9" h="1139">
                  <a:moveTo>
                    <a:pt x="1819" y="569"/>
                  </a:moveTo>
                  <a:lnTo>
                    <a:pt x="1534" y="1139"/>
                  </a:lnTo>
                  <a:lnTo>
                    <a:pt x="1106" y="1139"/>
                  </a:lnTo>
                  <a:lnTo>
                    <a:pt x="1217" y="918"/>
                  </a:lnTo>
                  <a:lnTo>
                    <a:pt x="0" y="918"/>
                  </a:lnTo>
                  <a:lnTo>
                    <a:pt x="0" y="222"/>
                  </a:lnTo>
                  <a:lnTo>
                    <a:pt x="0" y="222"/>
                  </a:lnTo>
                  <a:lnTo>
                    <a:pt x="1217" y="222"/>
                  </a:lnTo>
                  <a:lnTo>
                    <a:pt x="1106" y="0"/>
                  </a:lnTo>
                  <a:lnTo>
                    <a:pt x="1534" y="0"/>
                  </a:lnTo>
                  <a:lnTo>
                    <a:pt x="1819" y="569"/>
                  </a:lnTo>
                </a:path>
              </a:pathLst>
            </a:custGeom>
            <a:solidFill>
              <a:schemeClr val="bg2"/>
            </a:solidFill>
            <a:ln>
              <a:noFill/>
            </a:ln>
          </p:spPr>
          <p:txBody>
            <a:bodyPr vert="horz" wrap="square" lIns="182832" tIns="91416" rIns="182832" bIns="91416" numCol="1" anchor="t" anchorCtr="0" compatLnSpc="1">
              <a:prstTxWarp prst="textNoShape">
                <a:avLst/>
              </a:prstTxWarp>
            </a:bodyPr>
            <a:lstStyle/>
            <a:p>
              <a:pPr defTabSz="1828434"/>
              <a:endParaRPr lang="en-US" sz="7198" dirty="0">
                <a:solidFill>
                  <a:srgbClr val="272727"/>
                </a:solidFill>
                <a:latin typeface="Lato Light" panose="020F0502020204030203" pitchFamily="34" charset="0"/>
              </a:endParaRPr>
            </a:p>
          </p:txBody>
        </p:sp>
        <p:sp>
          <p:nvSpPr>
            <p:cNvPr id="48" name="TextBox 47">
              <a:extLst>
                <a:ext uri="{FF2B5EF4-FFF2-40B4-BE49-F238E27FC236}">
                  <a16:creationId xmlns:a16="http://schemas.microsoft.com/office/drawing/2014/main" id="{BDEBAF54-0E5B-C906-1956-308BED46965B}"/>
                </a:ext>
              </a:extLst>
            </p:cNvPr>
            <p:cNvSpPr txBox="1"/>
            <p:nvPr/>
          </p:nvSpPr>
          <p:spPr>
            <a:xfrm>
              <a:off x="6810703" y="2030440"/>
              <a:ext cx="1355835" cy="1815882"/>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Dwell</a:t>
              </a:r>
              <a:br>
                <a:rPr lang="en-US" sz="2800" b="1" dirty="0">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Time</a:t>
              </a:r>
              <a:br>
                <a:rPr lang="en-US" sz="2800" b="1" dirty="0">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 </a:t>
              </a:r>
              <a:br>
                <a:rPr lang="en-US" sz="2800" b="1" dirty="0">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20%</a:t>
              </a:r>
            </a:p>
          </p:txBody>
        </p:sp>
      </p:grpSp>
      <p:pic>
        <p:nvPicPr>
          <p:cNvPr id="51" name="Picture 50" descr="A group of watches&#10;&#10;Description automatically generated with low confidence">
            <a:hlinkClick r:id="rId4"/>
            <a:extLst>
              <a:ext uri="{FF2B5EF4-FFF2-40B4-BE49-F238E27FC236}">
                <a16:creationId xmlns:a16="http://schemas.microsoft.com/office/drawing/2014/main" id="{BC5B1117-3EDC-9307-E7D4-710248486C52}"/>
              </a:ext>
            </a:extLst>
          </p:cNvPr>
          <p:cNvPicPr>
            <a:picLocks noChangeAspect="1"/>
          </p:cNvPicPr>
          <p:nvPr/>
        </p:nvPicPr>
        <p:blipFill>
          <a:blip r:embed="rId5"/>
          <a:stretch>
            <a:fillRect/>
          </a:stretch>
        </p:blipFill>
        <p:spPr>
          <a:xfrm>
            <a:off x="400257" y="3697285"/>
            <a:ext cx="3969152" cy="2621294"/>
          </a:xfrm>
          <a:prstGeom prst="rect">
            <a:avLst/>
          </a:prstGeom>
        </p:spPr>
      </p:pic>
      <p:sp>
        <p:nvSpPr>
          <p:cNvPr id="52" name="TextBox 51">
            <a:extLst>
              <a:ext uri="{FF2B5EF4-FFF2-40B4-BE49-F238E27FC236}">
                <a16:creationId xmlns:a16="http://schemas.microsoft.com/office/drawing/2014/main" id="{EEEAE399-86A0-F13A-5118-3217CFF887CF}"/>
              </a:ext>
            </a:extLst>
          </p:cNvPr>
          <p:cNvSpPr txBox="1"/>
          <p:nvPr/>
        </p:nvSpPr>
        <p:spPr>
          <a:xfrm>
            <a:off x="6323440" y="4053825"/>
            <a:ext cx="5648817" cy="954107"/>
          </a:xfrm>
          <a:prstGeom prst="rect">
            <a:avLst/>
          </a:prstGeom>
          <a:noFill/>
        </p:spPr>
        <p:txBody>
          <a:bodyPr wrap="square" rtlCol="0">
            <a:spAutoFit/>
          </a:bodyPr>
          <a:lstStyle/>
          <a:p>
            <a:pPr algn="ctr"/>
            <a:r>
              <a:rPr lang="en-US" sz="2800" b="1" u="sng" dirty="0">
                <a:solidFill>
                  <a:schemeClr val="accent3"/>
                </a:solidFill>
                <a:effectLst>
                  <a:outerShdw blurRad="38100" dist="38100" dir="2700000" algn="tl">
                    <a:srgbClr val="000000">
                      <a:alpha val="43137"/>
                    </a:srgbClr>
                  </a:outerShdw>
                </a:effectLst>
              </a:rPr>
              <a:t>12-month observational study </a:t>
            </a:r>
            <a:br>
              <a:rPr lang="en-US" sz="2800" b="1" u="sng" dirty="0">
                <a:solidFill>
                  <a:schemeClr val="accent3"/>
                </a:solidFill>
                <a:effectLst>
                  <a:outerShdw blurRad="38100" dist="38100" dir="2700000" algn="tl">
                    <a:srgbClr val="000000">
                      <a:alpha val="43137"/>
                    </a:srgbClr>
                  </a:outerShdw>
                </a:effectLst>
              </a:rPr>
            </a:br>
            <a:r>
              <a:rPr lang="en-US" sz="2800" b="1" u="sng" dirty="0">
                <a:solidFill>
                  <a:schemeClr val="accent3"/>
                </a:solidFill>
                <a:effectLst>
                  <a:outerShdw blurRad="38100" dist="38100" dir="2700000" algn="tl">
                    <a:srgbClr val="000000">
                      <a:alpha val="43137"/>
                    </a:srgbClr>
                  </a:outerShdw>
                </a:effectLst>
              </a:rPr>
              <a:t>8,330 PIVC in NICU</a:t>
            </a:r>
          </a:p>
        </p:txBody>
      </p:sp>
    </p:spTree>
    <p:extLst>
      <p:ext uri="{BB962C8B-B14F-4D97-AF65-F5344CB8AC3E}">
        <p14:creationId xmlns:p14="http://schemas.microsoft.com/office/powerpoint/2010/main" val="2985054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74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EC658-6C2F-7323-B534-A87CE4FA3486}"/>
              </a:ext>
            </a:extLst>
          </p:cNvPr>
          <p:cNvSpPr>
            <a:spLocks noGrp="1"/>
          </p:cNvSpPr>
          <p:nvPr>
            <p:ph type="title"/>
          </p:nvPr>
        </p:nvSpPr>
        <p:spPr/>
        <p:txBody>
          <a:bodyPr/>
          <a:lstStyle/>
          <a:p>
            <a:r>
              <a:rPr lang="en-US" dirty="0"/>
              <a:t>Umbilical Catheter RCT</a:t>
            </a:r>
          </a:p>
        </p:txBody>
      </p:sp>
      <p:pic>
        <p:nvPicPr>
          <p:cNvPr id="8" name="Picture 8" descr="A baby being held by hands&#10;&#10;Description automatically generated">
            <a:extLst>
              <a:ext uri="{FF2B5EF4-FFF2-40B4-BE49-F238E27FC236}">
                <a16:creationId xmlns:a16="http://schemas.microsoft.com/office/drawing/2014/main" id="{072D790A-709A-C1C8-82D3-CA49B94A8B0F}"/>
              </a:ext>
            </a:extLst>
          </p:cNvPr>
          <p:cNvPicPr>
            <a:picLocks noGrp="1" noChangeAspect="1"/>
          </p:cNvPicPr>
          <p:nvPr>
            <p:ph type="pic" sz="quarter" idx="13"/>
          </p:nvPr>
        </p:nvPicPr>
        <p:blipFill>
          <a:blip r:embed="rId3"/>
          <a:srcRect l="17604" r="17604"/>
          <a:stretch/>
        </p:blipFill>
        <p:spPr/>
      </p:pic>
      <p:sp>
        <p:nvSpPr>
          <p:cNvPr id="4" name="Text Placeholder 3">
            <a:extLst>
              <a:ext uri="{FF2B5EF4-FFF2-40B4-BE49-F238E27FC236}">
                <a16:creationId xmlns:a16="http://schemas.microsoft.com/office/drawing/2014/main" id="{2C8C891E-6706-AA1B-63AA-A5EC6E998A3B}"/>
              </a:ext>
            </a:extLst>
          </p:cNvPr>
          <p:cNvSpPr>
            <a:spLocks noGrp="1"/>
          </p:cNvSpPr>
          <p:nvPr>
            <p:ph type="body" idx="1"/>
          </p:nvPr>
        </p:nvSpPr>
        <p:spPr/>
        <p:txBody>
          <a:bodyPr>
            <a:normAutofit lnSpcReduction="10000"/>
          </a:bodyPr>
          <a:lstStyle/>
          <a:p>
            <a:r>
              <a:rPr lang="en-US" dirty="0">
                <a:cs typeface="Calibri"/>
              </a:rPr>
              <a:t>Single-Center RCT</a:t>
            </a:r>
            <a:br>
              <a:rPr lang="en-US" dirty="0">
                <a:cs typeface="Calibri"/>
              </a:rPr>
            </a:br>
            <a:r>
              <a:rPr lang="en-US" dirty="0">
                <a:cs typeface="Calibri"/>
              </a:rPr>
              <a:t>non-blinded</a:t>
            </a:r>
            <a:br>
              <a:rPr lang="en-US" dirty="0">
                <a:cs typeface="Calibri"/>
              </a:rPr>
            </a:br>
            <a:endParaRPr lang="en-US"/>
          </a:p>
        </p:txBody>
      </p:sp>
      <p:sp>
        <p:nvSpPr>
          <p:cNvPr id="5" name="Content Placeholder 4">
            <a:extLst>
              <a:ext uri="{FF2B5EF4-FFF2-40B4-BE49-F238E27FC236}">
                <a16:creationId xmlns:a16="http://schemas.microsoft.com/office/drawing/2014/main" id="{66B782CB-DFBC-F824-67A1-05D1D16ED0AB}"/>
              </a:ext>
            </a:extLst>
          </p:cNvPr>
          <p:cNvSpPr>
            <a:spLocks noGrp="1"/>
          </p:cNvSpPr>
          <p:nvPr>
            <p:ph sz="half" idx="2"/>
          </p:nvPr>
        </p:nvSpPr>
        <p:spPr/>
        <p:txBody>
          <a:bodyPr vert="horz" lIns="91440" tIns="45720" rIns="91440" bIns="45720" rtlCol="0" anchor="t">
            <a:normAutofit/>
          </a:bodyPr>
          <a:lstStyle/>
          <a:p>
            <a:r>
              <a:rPr lang="en-US" dirty="0">
                <a:cs typeface="Calibri Light"/>
              </a:rPr>
              <a:t>Sutures alone have higher dislodgement rate</a:t>
            </a:r>
          </a:p>
          <a:p>
            <a:r>
              <a:rPr lang="en-US" dirty="0">
                <a:cs typeface="Calibri Light"/>
              </a:rPr>
              <a:t>Cyanoacrylate (CA) tissue adhesive (TA) has been shown to be safe and effective for other neonate catheters including CVC and peripheral catheter (PIVC)</a:t>
            </a:r>
          </a:p>
          <a:p>
            <a:r>
              <a:rPr lang="en-US" dirty="0">
                <a:cs typeface="Calibri Light"/>
              </a:rPr>
              <a:t>This is the first study to investigate the use of CA TA for the securement of UVCs</a:t>
            </a:r>
          </a:p>
          <a:p>
            <a:r>
              <a:rPr lang="en-US" dirty="0">
                <a:cs typeface="Calibri Light"/>
              </a:rPr>
              <a:t>Safe and effective for UVC</a:t>
            </a:r>
          </a:p>
          <a:p>
            <a:endParaRPr lang="en-US" dirty="0">
              <a:cs typeface="Calibri Light"/>
            </a:endParaRPr>
          </a:p>
        </p:txBody>
      </p:sp>
      <p:sp>
        <p:nvSpPr>
          <p:cNvPr id="6" name="Text Placeholder 5">
            <a:extLst>
              <a:ext uri="{FF2B5EF4-FFF2-40B4-BE49-F238E27FC236}">
                <a16:creationId xmlns:a16="http://schemas.microsoft.com/office/drawing/2014/main" id="{214A1EA7-F436-E9A8-752F-74F5935C2961}"/>
              </a:ext>
            </a:extLst>
          </p:cNvPr>
          <p:cNvSpPr>
            <a:spLocks noGrp="1"/>
          </p:cNvSpPr>
          <p:nvPr>
            <p:ph type="body" sz="quarter" idx="3"/>
          </p:nvPr>
        </p:nvSpPr>
        <p:spPr/>
        <p:txBody>
          <a:bodyPr>
            <a:normAutofit lnSpcReduction="10000"/>
          </a:bodyPr>
          <a:lstStyle/>
          <a:p>
            <a:r>
              <a:rPr lang="en-US" dirty="0">
                <a:cs typeface="Calibri"/>
              </a:rPr>
              <a:t>Intervention: Cyanoacrylate (CA) + Suture (n=130)</a:t>
            </a:r>
            <a:endParaRPr lang="en-US" dirty="0"/>
          </a:p>
        </p:txBody>
      </p:sp>
      <p:sp>
        <p:nvSpPr>
          <p:cNvPr id="7" name="Content Placeholder 6">
            <a:extLst>
              <a:ext uri="{FF2B5EF4-FFF2-40B4-BE49-F238E27FC236}">
                <a16:creationId xmlns:a16="http://schemas.microsoft.com/office/drawing/2014/main" id="{B75F6B53-0866-4C73-C8F8-80645FA9EA6A}"/>
              </a:ext>
            </a:extLst>
          </p:cNvPr>
          <p:cNvSpPr>
            <a:spLocks noGrp="1"/>
          </p:cNvSpPr>
          <p:nvPr>
            <p:ph sz="quarter" idx="4"/>
          </p:nvPr>
        </p:nvSpPr>
        <p:spPr/>
        <p:txBody>
          <a:bodyPr vert="horz" lIns="91440" tIns="45720" rIns="91440" bIns="45720" rtlCol="0" anchor="t">
            <a:normAutofit/>
          </a:bodyPr>
          <a:lstStyle/>
          <a:p>
            <a:r>
              <a:rPr lang="en-US" dirty="0">
                <a:cs typeface="Calibri Light"/>
              </a:rPr>
              <a:t>Cyanoacrylate glue was </a:t>
            </a:r>
            <a:r>
              <a:rPr lang="en-US" b="1" dirty="0">
                <a:cs typeface="Calibri Light"/>
              </a:rPr>
              <a:t>safe</a:t>
            </a:r>
            <a:r>
              <a:rPr lang="en-US" dirty="0">
                <a:cs typeface="Calibri Light"/>
              </a:rPr>
              <a:t> and </a:t>
            </a:r>
            <a:r>
              <a:rPr lang="en-US" b="1" dirty="0">
                <a:cs typeface="Calibri Light"/>
              </a:rPr>
              <a:t>effective</a:t>
            </a:r>
            <a:r>
              <a:rPr lang="en-US" dirty="0">
                <a:cs typeface="Calibri Light"/>
              </a:rPr>
              <a:t> for securement of UVCs and particularly effective in reducing  early dislodgments.</a:t>
            </a:r>
          </a:p>
          <a:p>
            <a:r>
              <a:rPr lang="en-US" dirty="0">
                <a:cs typeface="Calibri Light"/>
              </a:rPr>
              <a:t>Dislodgement rate 23.1% (suture only) compared to 1.5% suture + CA TA in first 48 hours after insertion</a:t>
            </a:r>
          </a:p>
          <a:p>
            <a:r>
              <a:rPr lang="en-US" dirty="0">
                <a:cs typeface="Calibri Light"/>
              </a:rPr>
              <a:t>Overall dislodgement 24.6% vs 7.7% in TA group</a:t>
            </a:r>
          </a:p>
        </p:txBody>
      </p:sp>
    </p:spTree>
    <p:extLst>
      <p:ext uri="{BB962C8B-B14F-4D97-AF65-F5344CB8AC3E}">
        <p14:creationId xmlns:p14="http://schemas.microsoft.com/office/powerpoint/2010/main" val="1336745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AC777-450F-6B3D-358E-F8E6523E0349}"/>
              </a:ext>
            </a:extLst>
          </p:cNvPr>
          <p:cNvSpPr>
            <a:spLocks noGrp="1"/>
          </p:cNvSpPr>
          <p:nvPr>
            <p:ph type="title"/>
          </p:nvPr>
        </p:nvSpPr>
        <p:spPr/>
        <p:txBody>
          <a:bodyPr>
            <a:normAutofit fontScale="90000"/>
          </a:bodyPr>
          <a:lstStyle/>
          <a:p>
            <a:r>
              <a:rPr lang="en-US" dirty="0">
                <a:solidFill>
                  <a:srgbClr val="5E5CA2"/>
                </a:solidFill>
              </a:rPr>
              <a:t>Umbilical Catheter Securement with Tissue Adhesive Added</a:t>
            </a:r>
          </a:p>
        </p:txBody>
      </p:sp>
      <p:sp>
        <p:nvSpPr>
          <p:cNvPr id="4" name="Text Placeholder 3">
            <a:extLst>
              <a:ext uri="{FF2B5EF4-FFF2-40B4-BE49-F238E27FC236}">
                <a16:creationId xmlns:a16="http://schemas.microsoft.com/office/drawing/2014/main" id="{BC55039A-0B97-2A7D-DBB5-DE1AC269755C}"/>
              </a:ext>
            </a:extLst>
          </p:cNvPr>
          <p:cNvSpPr>
            <a:spLocks noGrp="1"/>
          </p:cNvSpPr>
          <p:nvPr>
            <p:ph type="body" idx="1"/>
          </p:nvPr>
        </p:nvSpPr>
        <p:spPr/>
        <p:txBody>
          <a:bodyPr/>
          <a:lstStyle/>
          <a:p>
            <a:r>
              <a:rPr lang="en-US" dirty="0"/>
              <a:t>Before Tissue Adhesive</a:t>
            </a:r>
          </a:p>
        </p:txBody>
      </p:sp>
      <p:pic>
        <p:nvPicPr>
          <p:cNvPr id="8" name="Content Placeholder 7">
            <a:extLst>
              <a:ext uri="{FF2B5EF4-FFF2-40B4-BE49-F238E27FC236}">
                <a16:creationId xmlns:a16="http://schemas.microsoft.com/office/drawing/2014/main" id="{D8BF8744-8152-61E7-0104-2BA5C132B042}"/>
              </a:ext>
            </a:extLst>
          </p:cNvPr>
          <p:cNvPicPr>
            <a:picLocks noGrp="1" noChangeAspect="1"/>
          </p:cNvPicPr>
          <p:nvPr>
            <p:ph sz="half" idx="2"/>
          </p:nvPr>
        </p:nvPicPr>
        <p:blipFill>
          <a:blip r:embed="rId3"/>
          <a:stretch>
            <a:fillRect/>
          </a:stretch>
        </p:blipFill>
        <p:spPr>
          <a:xfrm>
            <a:off x="483636" y="2756430"/>
            <a:ext cx="2986087" cy="3130510"/>
          </a:xfrm>
          <a:prstGeom prst="rect">
            <a:avLst/>
          </a:prstGeom>
        </p:spPr>
      </p:pic>
      <p:sp>
        <p:nvSpPr>
          <p:cNvPr id="6" name="Text Placeholder 5">
            <a:extLst>
              <a:ext uri="{FF2B5EF4-FFF2-40B4-BE49-F238E27FC236}">
                <a16:creationId xmlns:a16="http://schemas.microsoft.com/office/drawing/2014/main" id="{B05D0C32-B17F-4268-1E08-6959F0C4D234}"/>
              </a:ext>
            </a:extLst>
          </p:cNvPr>
          <p:cNvSpPr>
            <a:spLocks noGrp="1"/>
          </p:cNvSpPr>
          <p:nvPr>
            <p:ph type="body" sz="quarter" idx="3"/>
          </p:nvPr>
        </p:nvSpPr>
        <p:spPr/>
        <p:txBody>
          <a:bodyPr/>
          <a:lstStyle/>
          <a:p>
            <a:r>
              <a:rPr lang="en-US" dirty="0"/>
              <a:t>After Tissue   Adhesive</a:t>
            </a:r>
          </a:p>
        </p:txBody>
      </p:sp>
      <p:pic>
        <p:nvPicPr>
          <p:cNvPr id="9" name="Content Placeholder 8">
            <a:extLst>
              <a:ext uri="{FF2B5EF4-FFF2-40B4-BE49-F238E27FC236}">
                <a16:creationId xmlns:a16="http://schemas.microsoft.com/office/drawing/2014/main" id="{0A69375E-39DC-EFC8-3476-769C4FD01826}"/>
              </a:ext>
            </a:extLst>
          </p:cNvPr>
          <p:cNvPicPr>
            <a:picLocks noGrp="1" noChangeAspect="1"/>
          </p:cNvPicPr>
          <p:nvPr>
            <p:ph sz="quarter" idx="4"/>
          </p:nvPr>
        </p:nvPicPr>
        <p:blipFill>
          <a:blip r:embed="rId4"/>
          <a:stretch>
            <a:fillRect/>
          </a:stretch>
        </p:blipFill>
        <p:spPr>
          <a:xfrm>
            <a:off x="3830638" y="2756430"/>
            <a:ext cx="2984500" cy="3183466"/>
          </a:xfrm>
          <a:prstGeom prst="rect">
            <a:avLst/>
          </a:prstGeom>
        </p:spPr>
      </p:pic>
      <p:sp>
        <p:nvSpPr>
          <p:cNvPr id="10" name="TextBox 9">
            <a:extLst>
              <a:ext uri="{FF2B5EF4-FFF2-40B4-BE49-F238E27FC236}">
                <a16:creationId xmlns:a16="http://schemas.microsoft.com/office/drawing/2014/main" id="{7D78B589-0215-A24E-0623-CD114E7F3849}"/>
              </a:ext>
            </a:extLst>
          </p:cNvPr>
          <p:cNvSpPr txBox="1"/>
          <p:nvPr/>
        </p:nvSpPr>
        <p:spPr>
          <a:xfrm>
            <a:off x="7175935" y="1134335"/>
            <a:ext cx="4824956" cy="5355312"/>
          </a:xfrm>
          <a:prstGeom prst="rect">
            <a:avLst/>
          </a:prstGeom>
          <a:noFill/>
        </p:spPr>
        <p:txBody>
          <a:bodyPr wrap="square" rtlCol="0">
            <a:spAutoFit/>
          </a:bodyPr>
          <a:lstStyle/>
          <a:p>
            <a:pPr marL="285750" indent="-285750">
              <a:buClr>
                <a:srgbClr val="2C85AE"/>
              </a:buClr>
              <a:buFont typeface="Wingdings" panose="05000000000000000000" pitchFamily="2" charset="2"/>
              <a:buChar char="§"/>
            </a:pPr>
            <a:r>
              <a:rPr lang="en-US" b="1" dirty="0"/>
              <a:t>Suture catheter(s) per facility protocol and stabilize external tubing</a:t>
            </a:r>
          </a:p>
          <a:p>
            <a:pPr marL="285750" indent="-285750">
              <a:buClr>
                <a:srgbClr val="2C85AE"/>
              </a:buClr>
              <a:buFont typeface="Wingdings" panose="05000000000000000000" pitchFamily="2" charset="2"/>
              <a:buChar char="§"/>
            </a:pPr>
            <a:r>
              <a:rPr lang="en-US" b="1" dirty="0"/>
              <a:t>Obtain post-placement x-ray per facility protocol and make necessary line adjustments</a:t>
            </a:r>
          </a:p>
          <a:p>
            <a:pPr marL="285750" indent="-285750">
              <a:buClr>
                <a:srgbClr val="2C85AE"/>
              </a:buClr>
              <a:buFont typeface="Wingdings" panose="05000000000000000000" pitchFamily="2" charset="2"/>
              <a:buChar char="§"/>
            </a:pPr>
            <a:r>
              <a:rPr lang="en-US" b="1" dirty="0"/>
              <a:t>Obtain hemostasis to the degree possible before TA is applied</a:t>
            </a:r>
          </a:p>
          <a:p>
            <a:pPr marL="285750" indent="-285750">
              <a:buClr>
                <a:srgbClr val="2C85AE"/>
              </a:buClr>
              <a:buFont typeface="Wingdings" panose="05000000000000000000" pitchFamily="2" charset="2"/>
              <a:buChar char="§"/>
            </a:pPr>
            <a:r>
              <a:rPr lang="en-US" b="1" dirty="0"/>
              <a:t>Apply 1 drop TA to the insertion and suture area of each catheter entry point</a:t>
            </a:r>
          </a:p>
          <a:p>
            <a:pPr marL="285750" indent="-285750">
              <a:buClr>
                <a:srgbClr val="2C85AE"/>
              </a:buClr>
              <a:buFont typeface="Wingdings" panose="05000000000000000000" pitchFamily="2" charset="2"/>
              <a:buChar char="§"/>
            </a:pPr>
            <a:r>
              <a:rPr lang="en-US" b="1" dirty="0"/>
              <a:t>It is recommended to reapply 1 drop of TA at the insertion point of the remaining catheter entry site if the second catheter is removed or on the 5th dwell day for continued maintenance of the exit point seal</a:t>
            </a:r>
          </a:p>
          <a:p>
            <a:pPr marL="285750" indent="-285750">
              <a:buClr>
                <a:srgbClr val="2C85AE"/>
              </a:buClr>
              <a:buFont typeface="Wingdings" panose="05000000000000000000" pitchFamily="2" charset="2"/>
              <a:buChar char="§"/>
            </a:pPr>
            <a:r>
              <a:rPr lang="en-US" b="1" dirty="0"/>
              <a:t>At the time of device removal, remove the catheter(s) per facility protocol. Withdraw the catheters as you usually would. Use a light back-and-forth rocking motion at the stump to loosen the seal if needed</a:t>
            </a:r>
          </a:p>
          <a:p>
            <a:pPr marL="285750" indent="-285750">
              <a:buClr>
                <a:srgbClr val="2C85AE"/>
              </a:buClr>
              <a:buFont typeface="Wingdings" panose="05000000000000000000" pitchFamily="2" charset="2"/>
              <a:buChar char="§"/>
            </a:pPr>
            <a:r>
              <a:rPr lang="en-US" b="1" dirty="0"/>
              <a:t>Residual TA will naturally slough off</a:t>
            </a:r>
          </a:p>
        </p:txBody>
      </p:sp>
    </p:spTree>
    <p:extLst>
      <p:ext uri="{BB962C8B-B14F-4D97-AF65-F5344CB8AC3E}">
        <p14:creationId xmlns:p14="http://schemas.microsoft.com/office/powerpoint/2010/main" val="4154936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1EA6B-2D13-7D4E-92BE-527DDF5E7E5D}"/>
              </a:ext>
            </a:extLst>
          </p:cNvPr>
          <p:cNvSpPr>
            <a:spLocks noGrp="1"/>
          </p:cNvSpPr>
          <p:nvPr>
            <p:ph type="title"/>
          </p:nvPr>
        </p:nvSpPr>
        <p:spPr>
          <a:xfrm>
            <a:off x="371475" y="260351"/>
            <a:ext cx="11520487" cy="758824"/>
          </a:xfrm>
        </p:spPr>
        <p:txBody>
          <a:bodyPr anchor="ctr">
            <a:normAutofit/>
          </a:bodyPr>
          <a:lstStyle/>
          <a:p>
            <a:r>
              <a:rPr lang="en-US" dirty="0"/>
              <a:t>Tissue Adhesive Removal </a:t>
            </a:r>
          </a:p>
        </p:txBody>
      </p:sp>
      <p:graphicFrame>
        <p:nvGraphicFramePr>
          <p:cNvPr id="15" name="Content Placeholder 12">
            <a:extLst>
              <a:ext uri="{FF2B5EF4-FFF2-40B4-BE49-F238E27FC236}">
                <a16:creationId xmlns:a16="http://schemas.microsoft.com/office/drawing/2014/main" id="{D2620ABD-E2A6-ADCE-44EE-7D39284D616E}"/>
              </a:ext>
            </a:extLst>
          </p:cNvPr>
          <p:cNvGraphicFramePr>
            <a:graphicFrameLocks noGrp="1"/>
          </p:cNvGraphicFramePr>
          <p:nvPr>
            <p:ph idx="1"/>
            <p:extLst>
              <p:ext uri="{D42A27DB-BD31-4B8C-83A1-F6EECF244321}">
                <p14:modId xmlns:p14="http://schemas.microsoft.com/office/powerpoint/2010/main" val="1768546173"/>
              </p:ext>
            </p:extLst>
          </p:nvPr>
        </p:nvGraphicFramePr>
        <p:xfrm>
          <a:off x="138896" y="1122744"/>
          <a:ext cx="11753065" cy="5243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Rattle with solid fill">
            <a:extLst>
              <a:ext uri="{FF2B5EF4-FFF2-40B4-BE49-F238E27FC236}">
                <a16:creationId xmlns:a16="http://schemas.microsoft.com/office/drawing/2014/main" id="{C18BE549-3C5F-C708-3D00-E4108EDF5C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673751">
            <a:off x="5503589" y="71247"/>
            <a:ext cx="1023677" cy="1023677"/>
          </a:xfrm>
          <a:prstGeom prst="rect">
            <a:avLst/>
          </a:prstGeom>
        </p:spPr>
      </p:pic>
      <p:pic>
        <p:nvPicPr>
          <p:cNvPr id="6" name="Graphic 5" descr="Rubber duck with solid fill">
            <a:extLst>
              <a:ext uri="{FF2B5EF4-FFF2-40B4-BE49-F238E27FC236}">
                <a16:creationId xmlns:a16="http://schemas.microsoft.com/office/drawing/2014/main" id="{EBB1B765-D92A-B9D3-0BA0-0765D3F79A8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0081549" y="77353"/>
            <a:ext cx="1124819" cy="1124819"/>
          </a:xfrm>
          <a:prstGeom prst="rect">
            <a:avLst/>
          </a:prstGeom>
        </p:spPr>
      </p:pic>
    </p:spTree>
    <p:extLst>
      <p:ext uri="{BB962C8B-B14F-4D97-AF65-F5344CB8AC3E}">
        <p14:creationId xmlns:p14="http://schemas.microsoft.com/office/powerpoint/2010/main" val="1182441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564;p42">
            <a:extLst>
              <a:ext uri="{FF2B5EF4-FFF2-40B4-BE49-F238E27FC236}">
                <a16:creationId xmlns:a16="http://schemas.microsoft.com/office/drawing/2014/main" id="{D606DE1A-AC1A-2555-C77A-52808EA66E9D}"/>
              </a:ext>
            </a:extLst>
          </p:cNvPr>
          <p:cNvSpPr txBox="1">
            <a:spLocks/>
          </p:cNvSpPr>
          <p:nvPr/>
        </p:nvSpPr>
        <p:spPr>
          <a:xfrm>
            <a:off x="1628673" y="461860"/>
            <a:ext cx="9240561" cy="74243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Fira Sans Extra Condensed Medium"/>
              <a:buNone/>
              <a:defRPr sz="3867"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000000"/>
              </a:buClr>
              <a:buSzPts val="2800"/>
              <a:buFont typeface="Fira Sans Extra Condensed Medium"/>
              <a:buNone/>
              <a:tabLst/>
              <a:defRPr/>
            </a:pPr>
            <a:r>
              <a:rPr kumimoji="0" lang="en-US" sz="4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Fira Sans Extra Condensed Medium"/>
                <a:sym typeface="Fira Sans Extra Condensed Medium"/>
              </a:rPr>
              <a:t>Do We Have Time To Reduce BSIs?</a:t>
            </a:r>
          </a:p>
        </p:txBody>
      </p:sp>
      <p:grpSp>
        <p:nvGrpSpPr>
          <p:cNvPr id="7" name="Google Shape;2565;p42">
            <a:extLst>
              <a:ext uri="{FF2B5EF4-FFF2-40B4-BE49-F238E27FC236}">
                <a16:creationId xmlns:a16="http://schemas.microsoft.com/office/drawing/2014/main" id="{E89162D5-354E-6861-A8A8-B273906A0D32}"/>
              </a:ext>
            </a:extLst>
          </p:cNvPr>
          <p:cNvGrpSpPr/>
          <p:nvPr/>
        </p:nvGrpSpPr>
        <p:grpSpPr>
          <a:xfrm>
            <a:off x="565267" y="1645043"/>
            <a:ext cx="8619279" cy="755339"/>
            <a:chOff x="2786623" y="1404759"/>
            <a:chExt cx="4244467" cy="588148"/>
          </a:xfrm>
        </p:grpSpPr>
        <p:sp>
          <p:nvSpPr>
            <p:cNvPr id="8" name="Google Shape;2566;p42">
              <a:extLst>
                <a:ext uri="{FF2B5EF4-FFF2-40B4-BE49-F238E27FC236}">
                  <a16:creationId xmlns:a16="http://schemas.microsoft.com/office/drawing/2014/main" id="{C5421AFE-06CF-18A5-E16F-606FAF35D999}"/>
                </a:ext>
              </a:extLst>
            </p:cNvPr>
            <p:cNvSpPr/>
            <p:nvPr/>
          </p:nvSpPr>
          <p:spPr>
            <a:xfrm>
              <a:off x="2786623" y="1404759"/>
              <a:ext cx="2490140" cy="588148"/>
            </a:xfrm>
            <a:custGeom>
              <a:avLst/>
              <a:gdLst/>
              <a:ahLst/>
              <a:cxnLst/>
              <a:rect l="l" t="t" r="r" b="b"/>
              <a:pathLst>
                <a:path w="21851" h="5161" extrusionOk="0">
                  <a:moveTo>
                    <a:pt x="1" y="1"/>
                  </a:moveTo>
                  <a:lnTo>
                    <a:pt x="1" y="2192"/>
                  </a:lnTo>
                  <a:cubicBezTo>
                    <a:pt x="1" y="3832"/>
                    <a:pt x="1330" y="5161"/>
                    <a:pt x="2969" y="5161"/>
                  </a:cubicBezTo>
                  <a:lnTo>
                    <a:pt x="21850" y="5161"/>
                  </a:lnTo>
                  <a:lnTo>
                    <a:pt x="21850" y="1"/>
                  </a:lnTo>
                  <a:close/>
                </a:path>
              </a:pathLst>
            </a:custGeom>
            <a:solidFill>
              <a:srgbClr val="FD884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567;p42">
              <a:extLst>
                <a:ext uri="{FF2B5EF4-FFF2-40B4-BE49-F238E27FC236}">
                  <a16:creationId xmlns:a16="http://schemas.microsoft.com/office/drawing/2014/main" id="{FD7D5DBB-67E2-5521-2B2B-067DBCA7D454}"/>
                </a:ext>
              </a:extLst>
            </p:cNvPr>
            <p:cNvSpPr/>
            <p:nvPr/>
          </p:nvSpPr>
          <p:spPr>
            <a:xfrm>
              <a:off x="3850353" y="1404759"/>
              <a:ext cx="3180738" cy="588148"/>
            </a:xfrm>
            <a:custGeom>
              <a:avLst/>
              <a:gdLst/>
              <a:ahLst/>
              <a:cxnLst/>
              <a:rect l="l" t="t" r="r" b="b"/>
              <a:pathLst>
                <a:path w="27911" h="5161" extrusionOk="0">
                  <a:moveTo>
                    <a:pt x="1" y="0"/>
                  </a:moveTo>
                  <a:lnTo>
                    <a:pt x="1" y="5115"/>
                  </a:lnTo>
                  <a:cubicBezTo>
                    <a:pt x="1" y="5140"/>
                    <a:pt x="21" y="5160"/>
                    <a:pt x="45" y="5160"/>
                  </a:cubicBezTo>
                  <a:lnTo>
                    <a:pt x="27910" y="5160"/>
                  </a:lnTo>
                  <a:lnTo>
                    <a:pt x="27910" y="0"/>
                  </a:lnTo>
                  <a:close/>
                </a:path>
              </a:pathLst>
            </a:custGeom>
            <a:solidFill>
              <a:srgbClr val="FD884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 name="Google Shape;2568;p42">
            <a:extLst>
              <a:ext uri="{FF2B5EF4-FFF2-40B4-BE49-F238E27FC236}">
                <a16:creationId xmlns:a16="http://schemas.microsoft.com/office/drawing/2014/main" id="{26CF7970-7441-067F-490C-D4D8F4EDCFA1}"/>
              </a:ext>
            </a:extLst>
          </p:cNvPr>
          <p:cNvGrpSpPr/>
          <p:nvPr/>
        </p:nvGrpSpPr>
        <p:grpSpPr>
          <a:xfrm>
            <a:off x="770088" y="3597808"/>
            <a:ext cx="7921582" cy="755339"/>
            <a:chOff x="2775411" y="2729347"/>
            <a:chExt cx="3823315" cy="588148"/>
          </a:xfrm>
        </p:grpSpPr>
        <p:sp>
          <p:nvSpPr>
            <p:cNvPr id="11" name="Google Shape;2569;p42">
              <a:extLst>
                <a:ext uri="{FF2B5EF4-FFF2-40B4-BE49-F238E27FC236}">
                  <a16:creationId xmlns:a16="http://schemas.microsoft.com/office/drawing/2014/main" id="{BCE9491E-B5D0-481E-4D67-39715C075774}"/>
                </a:ext>
              </a:extLst>
            </p:cNvPr>
            <p:cNvSpPr/>
            <p:nvPr/>
          </p:nvSpPr>
          <p:spPr>
            <a:xfrm>
              <a:off x="2775411" y="2729347"/>
              <a:ext cx="2490140" cy="588148"/>
            </a:xfrm>
            <a:custGeom>
              <a:avLst/>
              <a:gdLst/>
              <a:ahLst/>
              <a:cxnLst/>
              <a:rect l="l" t="t" r="r" b="b"/>
              <a:pathLst>
                <a:path w="21851" h="5161" extrusionOk="0">
                  <a:moveTo>
                    <a:pt x="1" y="1"/>
                  </a:moveTo>
                  <a:lnTo>
                    <a:pt x="1" y="2192"/>
                  </a:lnTo>
                  <a:cubicBezTo>
                    <a:pt x="1" y="3832"/>
                    <a:pt x="1330" y="5161"/>
                    <a:pt x="2969" y="5161"/>
                  </a:cubicBezTo>
                  <a:lnTo>
                    <a:pt x="21850" y="5161"/>
                  </a:lnTo>
                  <a:lnTo>
                    <a:pt x="21850" y="1"/>
                  </a:lnTo>
                  <a:close/>
                </a:path>
              </a:pathLst>
            </a:custGeom>
            <a:solidFill>
              <a:srgbClr val="C868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570;p42">
              <a:extLst>
                <a:ext uri="{FF2B5EF4-FFF2-40B4-BE49-F238E27FC236}">
                  <a16:creationId xmlns:a16="http://schemas.microsoft.com/office/drawing/2014/main" id="{46817DB6-9F87-E8F3-930C-2B71C9BD2370}"/>
                </a:ext>
              </a:extLst>
            </p:cNvPr>
            <p:cNvSpPr/>
            <p:nvPr/>
          </p:nvSpPr>
          <p:spPr>
            <a:xfrm>
              <a:off x="4108586" y="2729347"/>
              <a:ext cx="2490140" cy="588148"/>
            </a:xfrm>
            <a:custGeom>
              <a:avLst/>
              <a:gdLst/>
              <a:ahLst/>
              <a:cxnLst/>
              <a:rect l="l" t="t" r="r" b="b"/>
              <a:pathLst>
                <a:path w="21851" h="5161" extrusionOk="0">
                  <a:moveTo>
                    <a:pt x="1" y="1"/>
                  </a:moveTo>
                  <a:lnTo>
                    <a:pt x="1" y="2192"/>
                  </a:lnTo>
                  <a:cubicBezTo>
                    <a:pt x="1" y="3832"/>
                    <a:pt x="1330" y="5161"/>
                    <a:pt x="2969" y="5161"/>
                  </a:cubicBezTo>
                  <a:lnTo>
                    <a:pt x="21850" y="5161"/>
                  </a:lnTo>
                  <a:lnTo>
                    <a:pt x="21850" y="1"/>
                  </a:lnTo>
                  <a:close/>
                </a:path>
              </a:pathLst>
            </a:custGeom>
            <a:solidFill>
              <a:srgbClr val="C868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2571;p42">
            <a:extLst>
              <a:ext uri="{FF2B5EF4-FFF2-40B4-BE49-F238E27FC236}">
                <a16:creationId xmlns:a16="http://schemas.microsoft.com/office/drawing/2014/main" id="{5F24473A-16BC-4CA9-197D-12FBB954572C}"/>
              </a:ext>
            </a:extLst>
          </p:cNvPr>
          <p:cNvGrpSpPr/>
          <p:nvPr/>
        </p:nvGrpSpPr>
        <p:grpSpPr>
          <a:xfrm>
            <a:off x="757568" y="4574160"/>
            <a:ext cx="7950432" cy="755339"/>
            <a:chOff x="2775411" y="3391456"/>
            <a:chExt cx="3651577" cy="588148"/>
          </a:xfrm>
        </p:grpSpPr>
        <p:sp>
          <p:nvSpPr>
            <p:cNvPr id="14" name="Google Shape;2572;p42">
              <a:extLst>
                <a:ext uri="{FF2B5EF4-FFF2-40B4-BE49-F238E27FC236}">
                  <a16:creationId xmlns:a16="http://schemas.microsoft.com/office/drawing/2014/main" id="{14BECDFD-BEF1-5852-BCC3-B2FE23A1317D}"/>
                </a:ext>
              </a:extLst>
            </p:cNvPr>
            <p:cNvSpPr/>
            <p:nvPr/>
          </p:nvSpPr>
          <p:spPr>
            <a:xfrm>
              <a:off x="2775411" y="3391456"/>
              <a:ext cx="2490140" cy="588148"/>
            </a:xfrm>
            <a:custGeom>
              <a:avLst/>
              <a:gdLst/>
              <a:ahLst/>
              <a:cxnLst/>
              <a:rect l="l" t="t" r="r" b="b"/>
              <a:pathLst>
                <a:path w="21851" h="5161" extrusionOk="0">
                  <a:moveTo>
                    <a:pt x="1" y="1"/>
                  </a:moveTo>
                  <a:lnTo>
                    <a:pt x="1" y="2192"/>
                  </a:lnTo>
                  <a:cubicBezTo>
                    <a:pt x="1" y="3832"/>
                    <a:pt x="1330" y="5161"/>
                    <a:pt x="2969" y="5161"/>
                  </a:cubicBezTo>
                  <a:lnTo>
                    <a:pt x="21850" y="5161"/>
                  </a:lnTo>
                  <a:lnTo>
                    <a:pt x="21850" y="1"/>
                  </a:lnTo>
                  <a:close/>
                </a:path>
              </a:pathLst>
            </a:custGeom>
            <a:solidFill>
              <a:srgbClr val="763AC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573;p42">
              <a:extLst>
                <a:ext uri="{FF2B5EF4-FFF2-40B4-BE49-F238E27FC236}">
                  <a16:creationId xmlns:a16="http://schemas.microsoft.com/office/drawing/2014/main" id="{ECFA440E-6DC7-823E-9BB4-00CBA3C697C5}"/>
                </a:ext>
              </a:extLst>
            </p:cNvPr>
            <p:cNvSpPr/>
            <p:nvPr/>
          </p:nvSpPr>
          <p:spPr>
            <a:xfrm>
              <a:off x="3879184" y="3391456"/>
              <a:ext cx="2547804" cy="588034"/>
            </a:xfrm>
            <a:custGeom>
              <a:avLst/>
              <a:gdLst/>
              <a:ahLst/>
              <a:cxnLst/>
              <a:rect l="l" t="t" r="r" b="b"/>
              <a:pathLst>
                <a:path w="22357" h="5160" extrusionOk="0">
                  <a:moveTo>
                    <a:pt x="0" y="0"/>
                  </a:moveTo>
                  <a:lnTo>
                    <a:pt x="0" y="2191"/>
                  </a:lnTo>
                  <a:cubicBezTo>
                    <a:pt x="0" y="3830"/>
                    <a:pt x="1329" y="5159"/>
                    <a:pt x="2970" y="5159"/>
                  </a:cubicBezTo>
                  <a:lnTo>
                    <a:pt x="18184" y="5159"/>
                  </a:lnTo>
                  <a:lnTo>
                    <a:pt x="22357" y="0"/>
                  </a:lnTo>
                  <a:close/>
                </a:path>
              </a:pathLst>
            </a:custGeom>
            <a:solidFill>
              <a:srgbClr val="763AC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oogle Shape;2574;p42">
            <a:extLst>
              <a:ext uri="{FF2B5EF4-FFF2-40B4-BE49-F238E27FC236}">
                <a16:creationId xmlns:a16="http://schemas.microsoft.com/office/drawing/2014/main" id="{0CA69923-7E31-C86F-268F-AA5FE01090B8}"/>
              </a:ext>
            </a:extLst>
          </p:cNvPr>
          <p:cNvGrpSpPr/>
          <p:nvPr/>
        </p:nvGrpSpPr>
        <p:grpSpPr>
          <a:xfrm>
            <a:off x="423073" y="5550525"/>
            <a:ext cx="9015616" cy="755348"/>
            <a:chOff x="2775411" y="4077155"/>
            <a:chExt cx="3469879" cy="588155"/>
          </a:xfrm>
        </p:grpSpPr>
        <p:sp>
          <p:nvSpPr>
            <p:cNvPr id="17" name="Google Shape;2575;p42">
              <a:extLst>
                <a:ext uri="{FF2B5EF4-FFF2-40B4-BE49-F238E27FC236}">
                  <a16:creationId xmlns:a16="http://schemas.microsoft.com/office/drawing/2014/main" id="{B6E5C3F6-F9DD-6DAD-049A-1051F99829DE}"/>
                </a:ext>
              </a:extLst>
            </p:cNvPr>
            <p:cNvSpPr/>
            <p:nvPr/>
          </p:nvSpPr>
          <p:spPr>
            <a:xfrm>
              <a:off x="2775411" y="4077155"/>
              <a:ext cx="2490140" cy="588148"/>
            </a:xfrm>
            <a:custGeom>
              <a:avLst/>
              <a:gdLst/>
              <a:ahLst/>
              <a:cxnLst/>
              <a:rect l="l" t="t" r="r" b="b"/>
              <a:pathLst>
                <a:path w="21851" h="5161" extrusionOk="0">
                  <a:moveTo>
                    <a:pt x="1" y="1"/>
                  </a:moveTo>
                  <a:lnTo>
                    <a:pt x="1" y="2192"/>
                  </a:lnTo>
                  <a:cubicBezTo>
                    <a:pt x="1" y="3832"/>
                    <a:pt x="1330" y="5161"/>
                    <a:pt x="2969" y="5161"/>
                  </a:cubicBezTo>
                  <a:lnTo>
                    <a:pt x="21850" y="5161"/>
                  </a:lnTo>
                  <a:lnTo>
                    <a:pt x="21850" y="1"/>
                  </a:lnTo>
                  <a:close/>
                </a:path>
              </a:pathLst>
            </a:custGeom>
            <a:solidFill>
              <a:srgbClr val="5B71E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576;p42">
              <a:extLst>
                <a:ext uri="{FF2B5EF4-FFF2-40B4-BE49-F238E27FC236}">
                  <a16:creationId xmlns:a16="http://schemas.microsoft.com/office/drawing/2014/main" id="{3BD04F86-12D3-AD70-5EBB-42476F058577}"/>
                </a:ext>
              </a:extLst>
            </p:cNvPr>
            <p:cNvSpPr/>
            <p:nvPr/>
          </p:nvSpPr>
          <p:spPr>
            <a:xfrm>
              <a:off x="3697083" y="4077162"/>
              <a:ext cx="2548206" cy="588148"/>
            </a:xfrm>
            <a:custGeom>
              <a:avLst/>
              <a:gdLst/>
              <a:ahLst/>
              <a:cxnLst/>
              <a:rect l="l" t="t" r="r" b="b"/>
              <a:pathLst>
                <a:path w="18898" h="5161" extrusionOk="0">
                  <a:moveTo>
                    <a:pt x="0" y="1"/>
                  </a:moveTo>
                  <a:lnTo>
                    <a:pt x="0" y="2191"/>
                  </a:lnTo>
                  <a:cubicBezTo>
                    <a:pt x="0" y="3832"/>
                    <a:pt x="1329" y="5161"/>
                    <a:pt x="2968" y="5161"/>
                  </a:cubicBezTo>
                  <a:lnTo>
                    <a:pt x="17818" y="5161"/>
                  </a:lnTo>
                  <a:lnTo>
                    <a:pt x="18897" y="1"/>
                  </a:lnTo>
                  <a:close/>
                </a:path>
              </a:pathLst>
            </a:custGeom>
            <a:solidFill>
              <a:srgbClr val="5B71E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 name="Google Shape;2578;p42">
            <a:extLst>
              <a:ext uri="{FF2B5EF4-FFF2-40B4-BE49-F238E27FC236}">
                <a16:creationId xmlns:a16="http://schemas.microsoft.com/office/drawing/2014/main" id="{77DD92EE-1CC6-7B6C-F8C4-76B4502C9B41}"/>
              </a:ext>
            </a:extLst>
          </p:cNvPr>
          <p:cNvGrpSpPr/>
          <p:nvPr/>
        </p:nvGrpSpPr>
        <p:grpSpPr>
          <a:xfrm>
            <a:off x="782307" y="2621452"/>
            <a:ext cx="7876850" cy="755339"/>
            <a:chOff x="2775411" y="2060628"/>
            <a:chExt cx="4207474" cy="588148"/>
          </a:xfrm>
        </p:grpSpPr>
        <p:sp>
          <p:nvSpPr>
            <p:cNvPr id="20" name="Google Shape;2579;p42">
              <a:extLst>
                <a:ext uri="{FF2B5EF4-FFF2-40B4-BE49-F238E27FC236}">
                  <a16:creationId xmlns:a16="http://schemas.microsoft.com/office/drawing/2014/main" id="{F001A085-DC08-B86F-0E70-82E5C8FC4F6B}"/>
                </a:ext>
              </a:extLst>
            </p:cNvPr>
            <p:cNvSpPr/>
            <p:nvPr/>
          </p:nvSpPr>
          <p:spPr>
            <a:xfrm>
              <a:off x="2775411" y="2060628"/>
              <a:ext cx="2490140" cy="588148"/>
            </a:xfrm>
            <a:custGeom>
              <a:avLst/>
              <a:gdLst/>
              <a:ahLst/>
              <a:cxnLst/>
              <a:rect l="l" t="t" r="r" b="b"/>
              <a:pathLst>
                <a:path w="21851" h="5161" extrusionOk="0">
                  <a:moveTo>
                    <a:pt x="1" y="1"/>
                  </a:moveTo>
                  <a:lnTo>
                    <a:pt x="1" y="2192"/>
                  </a:lnTo>
                  <a:cubicBezTo>
                    <a:pt x="1" y="3832"/>
                    <a:pt x="1330" y="5161"/>
                    <a:pt x="2969" y="5161"/>
                  </a:cubicBezTo>
                  <a:lnTo>
                    <a:pt x="21850" y="5161"/>
                  </a:lnTo>
                  <a:lnTo>
                    <a:pt x="21850" y="1"/>
                  </a:lnTo>
                  <a:close/>
                </a:path>
              </a:pathLst>
            </a:custGeom>
            <a:solidFill>
              <a:srgbClr val="EC4A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580;p42">
              <a:extLst>
                <a:ext uri="{FF2B5EF4-FFF2-40B4-BE49-F238E27FC236}">
                  <a16:creationId xmlns:a16="http://schemas.microsoft.com/office/drawing/2014/main" id="{9B4DEF19-1986-0B59-6632-1B3805EAC274}"/>
                </a:ext>
              </a:extLst>
            </p:cNvPr>
            <p:cNvSpPr/>
            <p:nvPr/>
          </p:nvSpPr>
          <p:spPr>
            <a:xfrm>
              <a:off x="3802148" y="2060628"/>
              <a:ext cx="3180738" cy="588148"/>
            </a:xfrm>
            <a:custGeom>
              <a:avLst/>
              <a:gdLst/>
              <a:ahLst/>
              <a:cxnLst/>
              <a:rect l="l" t="t" r="r" b="b"/>
              <a:pathLst>
                <a:path w="27911" h="5161" extrusionOk="0">
                  <a:moveTo>
                    <a:pt x="0" y="1"/>
                  </a:moveTo>
                  <a:lnTo>
                    <a:pt x="0" y="5116"/>
                  </a:lnTo>
                  <a:cubicBezTo>
                    <a:pt x="0" y="5140"/>
                    <a:pt x="20" y="5161"/>
                    <a:pt x="45" y="5161"/>
                  </a:cubicBezTo>
                  <a:lnTo>
                    <a:pt x="27911" y="5161"/>
                  </a:lnTo>
                  <a:lnTo>
                    <a:pt x="27911" y="1"/>
                  </a:lnTo>
                  <a:close/>
                </a:path>
              </a:pathLst>
            </a:custGeom>
            <a:solidFill>
              <a:srgbClr val="EC4A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 name="Google Shape;2585;p42">
            <a:extLst>
              <a:ext uri="{FF2B5EF4-FFF2-40B4-BE49-F238E27FC236}">
                <a16:creationId xmlns:a16="http://schemas.microsoft.com/office/drawing/2014/main" id="{5F8A1595-1763-DA12-090F-9F96E38C8A5C}"/>
              </a:ext>
            </a:extLst>
          </p:cNvPr>
          <p:cNvSpPr txBox="1"/>
          <p:nvPr/>
        </p:nvSpPr>
        <p:spPr>
          <a:xfrm>
            <a:off x="1296955" y="1777333"/>
            <a:ext cx="5723715" cy="490800"/>
          </a:xfrm>
          <a:prstGeom prst="rect">
            <a:avLst/>
          </a:prstGeom>
          <a:noFill/>
          <a:ln>
            <a:noFill/>
          </a:ln>
        </p:spPr>
        <p:txBody>
          <a:bodyPr spcFirstLastPara="1" wrap="square" lIns="121900" tIns="121900" rIns="121900" bIns="121900" anchor="ctr" anchorCtr="0">
            <a:noAutofit/>
          </a:bodyPr>
          <a:lstStyle/>
          <a:p>
            <a:pPr algn="r" defTabSz="1219170">
              <a:lnSpc>
                <a:spcPct val="115000"/>
              </a:lnSpc>
              <a:buClr>
                <a:srgbClr val="000000"/>
              </a:buClr>
            </a:pPr>
            <a:r>
              <a:rPr lang="en" sz="2800" kern="0" dirty="0">
                <a:solidFill>
                  <a:srgbClr val="FFFFFF"/>
                </a:solidFill>
                <a:latin typeface="Fira Sans Extra Condensed Medium"/>
                <a:ea typeface="Fira Sans Extra Condensed Medium"/>
                <a:cs typeface="Fira Sans Extra Condensed Medium"/>
                <a:sym typeface="Fira Sans Extra Condensed Medium"/>
              </a:rPr>
              <a:t>Alcohol Hand Gel </a:t>
            </a:r>
            <a:r>
              <a:rPr lang="en" sz="2800" b="1" kern="0" dirty="0">
                <a:solidFill>
                  <a:srgbClr val="FFFFFF"/>
                </a:solidFill>
                <a:effectLst>
                  <a:outerShdw blurRad="38100" dist="38100" dir="2700000" algn="tl">
                    <a:srgbClr val="000000">
                      <a:alpha val="43137"/>
                    </a:srgbClr>
                  </a:outerShdw>
                </a:effectLst>
                <a:latin typeface="Fira Sans Extra Condensed Medium"/>
                <a:ea typeface="Fira Sans Extra Condensed Medium"/>
                <a:cs typeface="Fira Sans Extra Condensed Medium"/>
                <a:sym typeface="Fira Sans Extra Condensed Medium"/>
              </a:rPr>
              <a:t>10 SECONDS</a:t>
            </a:r>
            <a:endParaRPr sz="2800" b="1" kern="0" dirty="0">
              <a:solidFill>
                <a:srgbClr val="FFFFFF"/>
              </a:solidFill>
              <a:effectLst>
                <a:outerShdw blurRad="38100" dist="38100" dir="2700000" algn="tl">
                  <a:srgbClr val="000000">
                    <a:alpha val="43137"/>
                  </a:srgbClr>
                </a:outerShdw>
              </a:effectLst>
              <a:latin typeface="Fira Sans Extra Condensed Medium"/>
              <a:ea typeface="Fira Sans Extra Condensed Medium"/>
              <a:cs typeface="Fira Sans Extra Condensed Medium"/>
              <a:sym typeface="Fira Sans Extra Condensed Medium"/>
            </a:endParaRPr>
          </a:p>
        </p:txBody>
      </p:sp>
      <p:sp>
        <p:nvSpPr>
          <p:cNvPr id="23" name="Google Shape;2586;p42">
            <a:extLst>
              <a:ext uri="{FF2B5EF4-FFF2-40B4-BE49-F238E27FC236}">
                <a16:creationId xmlns:a16="http://schemas.microsoft.com/office/drawing/2014/main" id="{F97C849B-8643-9C5A-835B-4B826927942A}"/>
              </a:ext>
            </a:extLst>
          </p:cNvPr>
          <p:cNvSpPr txBox="1"/>
          <p:nvPr/>
        </p:nvSpPr>
        <p:spPr>
          <a:xfrm>
            <a:off x="1296955" y="3730077"/>
            <a:ext cx="5331607" cy="490800"/>
          </a:xfrm>
          <a:prstGeom prst="rect">
            <a:avLst/>
          </a:prstGeom>
          <a:noFill/>
          <a:ln>
            <a:noFill/>
          </a:ln>
        </p:spPr>
        <p:txBody>
          <a:bodyPr spcFirstLastPara="1" wrap="square" lIns="121900" tIns="121900" rIns="121900" bIns="121900" anchor="ctr" anchorCtr="0">
            <a:noAutofit/>
          </a:bodyPr>
          <a:lstStyle/>
          <a:p>
            <a:pPr algn="r" defTabSz="1219170">
              <a:lnSpc>
                <a:spcPct val="115000"/>
              </a:lnSpc>
              <a:buClr>
                <a:srgbClr val="000000"/>
              </a:buClr>
            </a:pPr>
            <a:r>
              <a:rPr lang="en" sz="2800" kern="0" dirty="0">
                <a:solidFill>
                  <a:srgbClr val="FFFFFF"/>
                </a:solidFill>
                <a:latin typeface="Fira Sans Extra Condensed Medium"/>
                <a:ea typeface="Fira Sans Extra Condensed Medium"/>
                <a:cs typeface="Fira Sans Extra Condensed Medium"/>
                <a:sym typeface="Fira Sans Extra Condensed Medium"/>
              </a:rPr>
              <a:t>Apply CHG </a:t>
            </a:r>
            <a:r>
              <a:rPr lang="en" sz="2800" b="1" kern="0" dirty="0">
                <a:solidFill>
                  <a:srgbClr val="FFFFFF"/>
                </a:solidFill>
                <a:effectLst>
                  <a:outerShdw blurRad="38100" dist="38100" dir="2700000" algn="tl">
                    <a:srgbClr val="000000">
                      <a:alpha val="43137"/>
                    </a:srgbClr>
                  </a:outerShdw>
                </a:effectLst>
                <a:latin typeface="Fira Sans Extra Condensed Medium"/>
                <a:ea typeface="Fira Sans Extra Condensed Medium"/>
                <a:cs typeface="Fira Sans Extra Condensed Medium"/>
                <a:sym typeface="Fira Sans Extra Condensed Medium"/>
              </a:rPr>
              <a:t>30 SECONDS</a:t>
            </a:r>
            <a:endParaRPr sz="2800" b="1" kern="0" dirty="0">
              <a:solidFill>
                <a:srgbClr val="FFFFFF"/>
              </a:solidFill>
              <a:effectLst>
                <a:outerShdw blurRad="38100" dist="38100" dir="2700000" algn="tl">
                  <a:srgbClr val="000000">
                    <a:alpha val="43137"/>
                  </a:srgbClr>
                </a:outerShdw>
              </a:effectLst>
              <a:latin typeface="Fira Sans Extra Condensed Medium"/>
              <a:ea typeface="Fira Sans Extra Condensed Medium"/>
              <a:cs typeface="Fira Sans Extra Condensed Medium"/>
              <a:sym typeface="Fira Sans Extra Condensed Medium"/>
            </a:endParaRPr>
          </a:p>
        </p:txBody>
      </p:sp>
      <p:sp>
        <p:nvSpPr>
          <p:cNvPr id="24" name="Google Shape;2587;p42">
            <a:extLst>
              <a:ext uri="{FF2B5EF4-FFF2-40B4-BE49-F238E27FC236}">
                <a16:creationId xmlns:a16="http://schemas.microsoft.com/office/drawing/2014/main" id="{EDAE1726-A223-F685-34C5-FB864B1FA4AA}"/>
              </a:ext>
            </a:extLst>
          </p:cNvPr>
          <p:cNvSpPr txBox="1"/>
          <p:nvPr/>
        </p:nvSpPr>
        <p:spPr>
          <a:xfrm>
            <a:off x="751963" y="2724931"/>
            <a:ext cx="6037252" cy="490800"/>
          </a:xfrm>
          <a:prstGeom prst="rect">
            <a:avLst/>
          </a:prstGeom>
          <a:noFill/>
          <a:ln>
            <a:noFill/>
          </a:ln>
        </p:spPr>
        <p:txBody>
          <a:bodyPr spcFirstLastPara="1" wrap="square" lIns="121900" tIns="121900" rIns="121900" bIns="121900" anchor="ctr" anchorCtr="0">
            <a:noAutofit/>
          </a:bodyPr>
          <a:lstStyle/>
          <a:p>
            <a:pPr algn="r" defTabSz="1219170">
              <a:lnSpc>
                <a:spcPct val="115000"/>
              </a:lnSpc>
              <a:buClr>
                <a:srgbClr val="000000"/>
              </a:buClr>
            </a:pPr>
            <a:r>
              <a:rPr lang="en" sz="2800" kern="0" dirty="0">
                <a:solidFill>
                  <a:srgbClr val="FFFFFF"/>
                </a:solidFill>
                <a:latin typeface="Fira Sans Extra Condensed Medium"/>
                <a:ea typeface="Fira Sans Extra Condensed Medium"/>
                <a:cs typeface="Fira Sans Extra Condensed Medium"/>
                <a:sym typeface="Fira Sans Extra Condensed Medium"/>
              </a:rPr>
              <a:t>Maximum Sterile Barriers </a:t>
            </a:r>
            <a:r>
              <a:rPr lang="en" sz="2800" b="1" kern="0" dirty="0">
                <a:solidFill>
                  <a:srgbClr val="FFFFFF"/>
                </a:solidFill>
                <a:effectLst>
                  <a:outerShdw blurRad="38100" dist="38100" dir="2700000" algn="tl">
                    <a:srgbClr val="000000">
                      <a:alpha val="43137"/>
                    </a:srgbClr>
                  </a:outerShdw>
                </a:effectLst>
                <a:latin typeface="Fira Sans Extra Condensed Medium"/>
                <a:ea typeface="Fira Sans Extra Condensed Medium"/>
                <a:cs typeface="Fira Sans Extra Condensed Medium"/>
                <a:sym typeface="Fira Sans Extra Condensed Medium"/>
              </a:rPr>
              <a:t>40 SECONDS</a:t>
            </a:r>
            <a:endParaRPr sz="2800" b="1" kern="0" dirty="0">
              <a:solidFill>
                <a:srgbClr val="FFFFFF"/>
              </a:solidFill>
              <a:effectLst>
                <a:outerShdw blurRad="38100" dist="38100" dir="2700000" algn="tl">
                  <a:srgbClr val="000000">
                    <a:alpha val="43137"/>
                  </a:srgbClr>
                </a:outerShdw>
              </a:effectLst>
              <a:latin typeface="Fira Sans Extra Condensed Medium"/>
              <a:ea typeface="Fira Sans Extra Condensed Medium"/>
              <a:cs typeface="Fira Sans Extra Condensed Medium"/>
              <a:sym typeface="Fira Sans Extra Condensed Medium"/>
            </a:endParaRPr>
          </a:p>
        </p:txBody>
      </p:sp>
      <p:sp>
        <p:nvSpPr>
          <p:cNvPr id="25" name="Google Shape;2588;p42">
            <a:extLst>
              <a:ext uri="{FF2B5EF4-FFF2-40B4-BE49-F238E27FC236}">
                <a16:creationId xmlns:a16="http://schemas.microsoft.com/office/drawing/2014/main" id="{1314D6E1-0A9E-82BE-2BC1-7FD10CE9AE03}"/>
              </a:ext>
            </a:extLst>
          </p:cNvPr>
          <p:cNvSpPr txBox="1"/>
          <p:nvPr/>
        </p:nvSpPr>
        <p:spPr>
          <a:xfrm>
            <a:off x="1296956" y="5682793"/>
            <a:ext cx="5545814" cy="490800"/>
          </a:xfrm>
          <a:prstGeom prst="rect">
            <a:avLst/>
          </a:prstGeom>
          <a:noFill/>
          <a:ln>
            <a:noFill/>
          </a:ln>
        </p:spPr>
        <p:txBody>
          <a:bodyPr spcFirstLastPara="1" wrap="square" lIns="121900" tIns="121900" rIns="121900" bIns="121900" anchor="ctr" anchorCtr="0">
            <a:noAutofit/>
          </a:bodyPr>
          <a:lstStyle/>
          <a:p>
            <a:pPr algn="r" defTabSz="1219170">
              <a:lnSpc>
                <a:spcPct val="115000"/>
              </a:lnSpc>
              <a:buClr>
                <a:srgbClr val="000000"/>
              </a:buClr>
            </a:pPr>
            <a:r>
              <a:rPr lang="en" sz="2800" kern="0" dirty="0">
                <a:solidFill>
                  <a:srgbClr val="FFFFFF"/>
                </a:solidFill>
                <a:latin typeface="Fira Sans Extra Condensed Medium"/>
                <a:ea typeface="Fira Sans Extra Condensed Medium"/>
                <a:cs typeface="Fira Sans Extra Condensed Medium"/>
                <a:sym typeface="Fira Sans Extra Condensed Medium"/>
              </a:rPr>
              <a:t>Tissue Adhesive </a:t>
            </a:r>
            <a:r>
              <a:rPr lang="en" sz="2800" b="1" kern="0" dirty="0">
                <a:solidFill>
                  <a:srgbClr val="FFFFFF"/>
                </a:solidFill>
                <a:effectLst>
                  <a:outerShdw blurRad="38100" dist="38100" dir="2700000" algn="tl">
                    <a:srgbClr val="000000">
                      <a:alpha val="43137"/>
                    </a:srgbClr>
                  </a:outerShdw>
                </a:effectLst>
                <a:latin typeface="Fira Sans Extra Condensed Medium"/>
                <a:ea typeface="Fira Sans Extra Condensed Medium"/>
                <a:cs typeface="Fira Sans Extra Condensed Medium"/>
                <a:sym typeface="Fira Sans Extra Condensed Medium"/>
              </a:rPr>
              <a:t>10 SECONDS</a:t>
            </a:r>
            <a:endParaRPr sz="2800" b="1" kern="0" dirty="0">
              <a:solidFill>
                <a:srgbClr val="FFFFFF"/>
              </a:solidFill>
              <a:effectLst>
                <a:outerShdw blurRad="38100" dist="38100" dir="2700000" algn="tl">
                  <a:srgbClr val="000000">
                    <a:alpha val="43137"/>
                  </a:srgbClr>
                </a:outerShdw>
              </a:effectLst>
              <a:latin typeface="Fira Sans Extra Condensed Medium"/>
              <a:ea typeface="Fira Sans Extra Condensed Medium"/>
              <a:cs typeface="Fira Sans Extra Condensed Medium"/>
              <a:sym typeface="Fira Sans Extra Condensed Medium"/>
            </a:endParaRPr>
          </a:p>
        </p:txBody>
      </p:sp>
      <p:sp>
        <p:nvSpPr>
          <p:cNvPr id="26" name="Google Shape;2589;p42">
            <a:extLst>
              <a:ext uri="{FF2B5EF4-FFF2-40B4-BE49-F238E27FC236}">
                <a16:creationId xmlns:a16="http://schemas.microsoft.com/office/drawing/2014/main" id="{716FC1E9-0752-3AC6-7ABA-DB258A916601}"/>
              </a:ext>
            </a:extLst>
          </p:cNvPr>
          <p:cNvSpPr txBox="1"/>
          <p:nvPr/>
        </p:nvSpPr>
        <p:spPr>
          <a:xfrm>
            <a:off x="1296956" y="4706429"/>
            <a:ext cx="5545814" cy="490800"/>
          </a:xfrm>
          <a:prstGeom prst="rect">
            <a:avLst/>
          </a:prstGeom>
          <a:noFill/>
          <a:ln>
            <a:noFill/>
          </a:ln>
        </p:spPr>
        <p:txBody>
          <a:bodyPr spcFirstLastPara="1" wrap="square" lIns="121900" tIns="121900" rIns="121900" bIns="121900" anchor="ctr" anchorCtr="0">
            <a:noAutofit/>
          </a:bodyPr>
          <a:lstStyle/>
          <a:p>
            <a:pPr algn="r" defTabSz="1219170">
              <a:lnSpc>
                <a:spcPct val="115000"/>
              </a:lnSpc>
              <a:buClr>
                <a:srgbClr val="000000"/>
              </a:buClr>
            </a:pPr>
            <a:r>
              <a:rPr lang="en" sz="2800" kern="0" dirty="0">
                <a:solidFill>
                  <a:srgbClr val="FFFFFF"/>
                </a:solidFill>
                <a:latin typeface="Fira Sans Extra Condensed Medium"/>
                <a:ea typeface="Fira Sans Extra Condensed Medium"/>
                <a:cs typeface="Fira Sans Extra Condensed Medium"/>
                <a:sym typeface="Fira Sans Extra Condensed Medium"/>
              </a:rPr>
              <a:t>CHG Dry Time </a:t>
            </a:r>
            <a:r>
              <a:rPr lang="en" sz="2800" b="1" kern="0" dirty="0">
                <a:solidFill>
                  <a:srgbClr val="FFFFFF"/>
                </a:solidFill>
                <a:effectLst>
                  <a:outerShdw blurRad="38100" dist="38100" dir="2700000" algn="tl">
                    <a:srgbClr val="000000">
                      <a:alpha val="43137"/>
                    </a:srgbClr>
                  </a:outerShdw>
                </a:effectLst>
                <a:latin typeface="Fira Sans Extra Condensed Medium"/>
                <a:ea typeface="Fira Sans Extra Condensed Medium"/>
                <a:cs typeface="Fira Sans Extra Condensed Medium"/>
                <a:sym typeface="Fira Sans Extra Condensed Medium"/>
              </a:rPr>
              <a:t>30 SECONDS</a:t>
            </a:r>
            <a:endParaRPr sz="2800" b="1" kern="0" dirty="0">
              <a:solidFill>
                <a:srgbClr val="FFFFFF"/>
              </a:solidFill>
              <a:effectLst>
                <a:outerShdw blurRad="38100" dist="38100" dir="2700000" algn="tl">
                  <a:srgbClr val="000000">
                    <a:alpha val="43137"/>
                  </a:srgbClr>
                </a:outerShdw>
              </a:effectLst>
              <a:latin typeface="Fira Sans Extra Condensed Medium"/>
              <a:ea typeface="Fira Sans Extra Condensed Medium"/>
              <a:cs typeface="Fira Sans Extra Condensed Medium"/>
              <a:sym typeface="Fira Sans Extra Condensed Medium"/>
            </a:endParaRPr>
          </a:p>
        </p:txBody>
      </p:sp>
      <p:grpSp>
        <p:nvGrpSpPr>
          <p:cNvPr id="27" name="Google Shape;2590;p42">
            <a:extLst>
              <a:ext uri="{FF2B5EF4-FFF2-40B4-BE49-F238E27FC236}">
                <a16:creationId xmlns:a16="http://schemas.microsoft.com/office/drawing/2014/main" id="{AA1B887F-B3D9-D6F0-F24E-90555E754906}"/>
              </a:ext>
            </a:extLst>
          </p:cNvPr>
          <p:cNvGrpSpPr/>
          <p:nvPr/>
        </p:nvGrpSpPr>
        <p:grpSpPr>
          <a:xfrm>
            <a:off x="6842774" y="1638375"/>
            <a:ext cx="4686261" cy="4673859"/>
            <a:chOff x="8292675" y="639925"/>
            <a:chExt cx="4246854" cy="4246389"/>
          </a:xfrm>
        </p:grpSpPr>
        <p:sp>
          <p:nvSpPr>
            <p:cNvPr id="28" name="Google Shape;2591;p42">
              <a:extLst>
                <a:ext uri="{FF2B5EF4-FFF2-40B4-BE49-F238E27FC236}">
                  <a16:creationId xmlns:a16="http://schemas.microsoft.com/office/drawing/2014/main" id="{F27462E0-6B1D-4F60-1B0E-572F646A2054}"/>
                </a:ext>
              </a:extLst>
            </p:cNvPr>
            <p:cNvSpPr/>
            <p:nvPr/>
          </p:nvSpPr>
          <p:spPr>
            <a:xfrm>
              <a:off x="8389750" y="736338"/>
              <a:ext cx="4052700" cy="40527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592;p42">
              <a:extLst>
                <a:ext uri="{FF2B5EF4-FFF2-40B4-BE49-F238E27FC236}">
                  <a16:creationId xmlns:a16="http://schemas.microsoft.com/office/drawing/2014/main" id="{D054EAC6-B7AD-8297-32E1-0E047D603CF6}"/>
                </a:ext>
              </a:extLst>
            </p:cNvPr>
            <p:cNvSpPr/>
            <p:nvPr/>
          </p:nvSpPr>
          <p:spPr>
            <a:xfrm>
              <a:off x="9646909" y="1570794"/>
              <a:ext cx="769632" cy="1192108"/>
            </a:xfrm>
            <a:custGeom>
              <a:avLst/>
              <a:gdLst/>
              <a:ahLst/>
              <a:cxnLst/>
              <a:rect l="l" t="t" r="r" b="b"/>
              <a:pathLst>
                <a:path w="1747" h="2706" fill="none" extrusionOk="0">
                  <a:moveTo>
                    <a:pt x="1" y="0"/>
                  </a:moveTo>
                  <a:lnTo>
                    <a:pt x="1747" y="2705"/>
                  </a:lnTo>
                  <a:close/>
                </a:path>
              </a:pathLst>
            </a:custGeom>
            <a:solidFill>
              <a:srgbClr val="818181"/>
            </a:solidFill>
            <a:ln w="76200" cap="flat" cmpd="sng">
              <a:solidFill>
                <a:srgbClr val="818181"/>
              </a:solidFill>
              <a:prstDash val="solid"/>
              <a:miter lim="1973"/>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593;p42">
              <a:extLst>
                <a:ext uri="{FF2B5EF4-FFF2-40B4-BE49-F238E27FC236}">
                  <a16:creationId xmlns:a16="http://schemas.microsoft.com/office/drawing/2014/main" id="{6DAE2B7C-F419-5302-5864-36DF9DF43BBB}"/>
                </a:ext>
              </a:extLst>
            </p:cNvPr>
            <p:cNvSpPr/>
            <p:nvPr/>
          </p:nvSpPr>
          <p:spPr>
            <a:xfrm>
              <a:off x="8292675" y="639925"/>
              <a:ext cx="4246854" cy="4246389"/>
            </a:xfrm>
            <a:custGeom>
              <a:avLst/>
              <a:gdLst/>
              <a:ahLst/>
              <a:cxnLst/>
              <a:rect l="l" t="t" r="r" b="b"/>
              <a:pathLst>
                <a:path w="9640" h="9639" extrusionOk="0">
                  <a:moveTo>
                    <a:pt x="4821" y="320"/>
                  </a:moveTo>
                  <a:cubicBezTo>
                    <a:pt x="7301" y="320"/>
                    <a:pt x="9320" y="2338"/>
                    <a:pt x="9320" y="4818"/>
                  </a:cubicBezTo>
                  <a:cubicBezTo>
                    <a:pt x="9320" y="7301"/>
                    <a:pt x="7301" y="9317"/>
                    <a:pt x="4821" y="9317"/>
                  </a:cubicBezTo>
                  <a:cubicBezTo>
                    <a:pt x="2339" y="9317"/>
                    <a:pt x="322" y="7301"/>
                    <a:pt x="322" y="4818"/>
                  </a:cubicBezTo>
                  <a:cubicBezTo>
                    <a:pt x="322" y="2338"/>
                    <a:pt x="2339" y="320"/>
                    <a:pt x="4821" y="320"/>
                  </a:cubicBezTo>
                  <a:close/>
                  <a:moveTo>
                    <a:pt x="4821" y="0"/>
                  </a:moveTo>
                  <a:cubicBezTo>
                    <a:pt x="2163" y="0"/>
                    <a:pt x="1" y="2163"/>
                    <a:pt x="1" y="4818"/>
                  </a:cubicBezTo>
                  <a:cubicBezTo>
                    <a:pt x="1" y="7476"/>
                    <a:pt x="2163" y="9639"/>
                    <a:pt x="4821" y="9639"/>
                  </a:cubicBezTo>
                  <a:cubicBezTo>
                    <a:pt x="7477" y="9639"/>
                    <a:pt x="9639" y="7476"/>
                    <a:pt x="9639" y="4818"/>
                  </a:cubicBezTo>
                  <a:cubicBezTo>
                    <a:pt x="9639" y="2163"/>
                    <a:pt x="7477" y="0"/>
                    <a:pt x="4821" y="0"/>
                  </a:cubicBezTo>
                  <a:close/>
                </a:path>
              </a:pathLst>
            </a:custGeom>
            <a:solidFill>
              <a:srgbClr val="8181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594;p42">
              <a:extLst>
                <a:ext uri="{FF2B5EF4-FFF2-40B4-BE49-F238E27FC236}">
                  <a16:creationId xmlns:a16="http://schemas.microsoft.com/office/drawing/2014/main" id="{EC6B6ABA-1449-4933-F610-CED2AFE74578}"/>
                </a:ext>
              </a:extLst>
            </p:cNvPr>
            <p:cNvSpPr/>
            <p:nvPr/>
          </p:nvSpPr>
          <p:spPr>
            <a:xfrm>
              <a:off x="10124900" y="2471265"/>
              <a:ext cx="582841" cy="582838"/>
            </a:xfrm>
            <a:custGeom>
              <a:avLst/>
              <a:gdLst/>
              <a:ahLst/>
              <a:cxnLst/>
              <a:rect l="l" t="t" r="r" b="b"/>
              <a:pathLst>
                <a:path w="1323" h="1323" extrusionOk="0">
                  <a:moveTo>
                    <a:pt x="662" y="0"/>
                  </a:moveTo>
                  <a:cubicBezTo>
                    <a:pt x="297" y="0"/>
                    <a:pt x="1" y="296"/>
                    <a:pt x="1" y="661"/>
                  </a:cubicBezTo>
                  <a:cubicBezTo>
                    <a:pt x="1" y="1026"/>
                    <a:pt x="297" y="1322"/>
                    <a:pt x="662" y="1322"/>
                  </a:cubicBezTo>
                  <a:cubicBezTo>
                    <a:pt x="1027" y="1322"/>
                    <a:pt x="1323" y="1026"/>
                    <a:pt x="1323" y="661"/>
                  </a:cubicBezTo>
                  <a:cubicBezTo>
                    <a:pt x="1323" y="296"/>
                    <a:pt x="1027" y="0"/>
                    <a:pt x="662" y="0"/>
                  </a:cubicBezTo>
                  <a:close/>
                </a:path>
              </a:pathLst>
            </a:custGeom>
            <a:solidFill>
              <a:srgbClr val="8181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595;p42">
              <a:extLst>
                <a:ext uri="{FF2B5EF4-FFF2-40B4-BE49-F238E27FC236}">
                  <a16:creationId xmlns:a16="http://schemas.microsoft.com/office/drawing/2014/main" id="{35F8D835-F536-925C-2759-C4FA1721FB83}"/>
                </a:ext>
              </a:extLst>
            </p:cNvPr>
            <p:cNvSpPr/>
            <p:nvPr/>
          </p:nvSpPr>
          <p:spPr>
            <a:xfrm>
              <a:off x="10333718" y="982227"/>
              <a:ext cx="165645" cy="165644"/>
            </a:xfrm>
            <a:custGeom>
              <a:avLst/>
              <a:gdLst/>
              <a:ahLst/>
              <a:cxnLst/>
              <a:rect l="l" t="t" r="r" b="b"/>
              <a:pathLst>
                <a:path w="376" h="376" extrusionOk="0">
                  <a:moveTo>
                    <a:pt x="188" y="0"/>
                  </a:moveTo>
                  <a:cubicBezTo>
                    <a:pt x="83" y="0"/>
                    <a:pt x="1" y="85"/>
                    <a:pt x="1" y="188"/>
                  </a:cubicBezTo>
                  <a:cubicBezTo>
                    <a:pt x="1" y="291"/>
                    <a:pt x="83" y="375"/>
                    <a:pt x="188" y="375"/>
                  </a:cubicBezTo>
                  <a:cubicBezTo>
                    <a:pt x="291" y="375"/>
                    <a:pt x="375" y="291"/>
                    <a:pt x="375" y="188"/>
                  </a:cubicBezTo>
                  <a:cubicBezTo>
                    <a:pt x="373" y="85"/>
                    <a:pt x="291" y="0"/>
                    <a:pt x="188" y="0"/>
                  </a:cubicBezTo>
                  <a:close/>
                </a:path>
              </a:pathLst>
            </a:custGeom>
            <a:solidFill>
              <a:srgbClr val="8181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596;p42">
              <a:extLst>
                <a:ext uri="{FF2B5EF4-FFF2-40B4-BE49-F238E27FC236}">
                  <a16:creationId xmlns:a16="http://schemas.microsoft.com/office/drawing/2014/main" id="{7D51A57F-75FA-37E2-E51B-A46D431971A1}"/>
                </a:ext>
              </a:extLst>
            </p:cNvPr>
            <p:cNvSpPr/>
            <p:nvPr/>
          </p:nvSpPr>
          <p:spPr>
            <a:xfrm>
              <a:off x="10333718" y="4390713"/>
              <a:ext cx="165645" cy="164322"/>
            </a:xfrm>
            <a:custGeom>
              <a:avLst/>
              <a:gdLst/>
              <a:ahLst/>
              <a:cxnLst/>
              <a:rect l="l" t="t" r="r" b="b"/>
              <a:pathLst>
                <a:path w="376" h="373" extrusionOk="0">
                  <a:moveTo>
                    <a:pt x="188" y="0"/>
                  </a:moveTo>
                  <a:cubicBezTo>
                    <a:pt x="83" y="0"/>
                    <a:pt x="1" y="83"/>
                    <a:pt x="1" y="185"/>
                  </a:cubicBezTo>
                  <a:cubicBezTo>
                    <a:pt x="1" y="290"/>
                    <a:pt x="83" y="373"/>
                    <a:pt x="188" y="373"/>
                  </a:cubicBezTo>
                  <a:cubicBezTo>
                    <a:pt x="291" y="373"/>
                    <a:pt x="375" y="290"/>
                    <a:pt x="375" y="185"/>
                  </a:cubicBezTo>
                  <a:cubicBezTo>
                    <a:pt x="373" y="83"/>
                    <a:pt x="291" y="0"/>
                    <a:pt x="188" y="0"/>
                  </a:cubicBezTo>
                  <a:close/>
                </a:path>
              </a:pathLst>
            </a:custGeom>
            <a:solidFill>
              <a:srgbClr val="8181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597;p42">
              <a:extLst>
                <a:ext uri="{FF2B5EF4-FFF2-40B4-BE49-F238E27FC236}">
                  <a16:creationId xmlns:a16="http://schemas.microsoft.com/office/drawing/2014/main" id="{18472341-0BCB-B923-B49F-DD90F5A13B59}"/>
                </a:ext>
              </a:extLst>
            </p:cNvPr>
            <p:cNvSpPr/>
            <p:nvPr/>
          </p:nvSpPr>
          <p:spPr>
            <a:xfrm>
              <a:off x="12037304" y="2680523"/>
              <a:ext cx="164764" cy="164763"/>
            </a:xfrm>
            <a:custGeom>
              <a:avLst/>
              <a:gdLst/>
              <a:ahLst/>
              <a:cxnLst/>
              <a:rect l="l" t="t" r="r" b="b"/>
              <a:pathLst>
                <a:path w="374" h="374" extrusionOk="0">
                  <a:moveTo>
                    <a:pt x="188" y="1"/>
                  </a:moveTo>
                  <a:cubicBezTo>
                    <a:pt x="86" y="1"/>
                    <a:pt x="1" y="84"/>
                    <a:pt x="1" y="186"/>
                  </a:cubicBezTo>
                  <a:cubicBezTo>
                    <a:pt x="1" y="291"/>
                    <a:pt x="86" y="374"/>
                    <a:pt x="188" y="374"/>
                  </a:cubicBezTo>
                  <a:cubicBezTo>
                    <a:pt x="291" y="374"/>
                    <a:pt x="374" y="291"/>
                    <a:pt x="374" y="186"/>
                  </a:cubicBezTo>
                  <a:cubicBezTo>
                    <a:pt x="374" y="84"/>
                    <a:pt x="291" y="1"/>
                    <a:pt x="188" y="1"/>
                  </a:cubicBezTo>
                  <a:close/>
                </a:path>
              </a:pathLst>
            </a:custGeom>
            <a:solidFill>
              <a:srgbClr val="8181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598;p42">
              <a:extLst>
                <a:ext uri="{FF2B5EF4-FFF2-40B4-BE49-F238E27FC236}">
                  <a16:creationId xmlns:a16="http://schemas.microsoft.com/office/drawing/2014/main" id="{E5AD7E90-6E85-B67F-197B-321C7F1B50BC}"/>
                </a:ext>
              </a:extLst>
            </p:cNvPr>
            <p:cNvSpPr/>
            <p:nvPr/>
          </p:nvSpPr>
          <p:spPr>
            <a:xfrm>
              <a:off x="8630132" y="2680523"/>
              <a:ext cx="164764" cy="164763"/>
            </a:xfrm>
            <a:custGeom>
              <a:avLst/>
              <a:gdLst/>
              <a:ahLst/>
              <a:cxnLst/>
              <a:rect l="l" t="t" r="r" b="b"/>
              <a:pathLst>
                <a:path w="374" h="374" extrusionOk="0">
                  <a:moveTo>
                    <a:pt x="186" y="1"/>
                  </a:moveTo>
                  <a:cubicBezTo>
                    <a:pt x="83" y="1"/>
                    <a:pt x="0" y="84"/>
                    <a:pt x="0" y="186"/>
                  </a:cubicBezTo>
                  <a:cubicBezTo>
                    <a:pt x="0" y="291"/>
                    <a:pt x="83" y="374"/>
                    <a:pt x="186" y="374"/>
                  </a:cubicBezTo>
                  <a:cubicBezTo>
                    <a:pt x="290" y="374"/>
                    <a:pt x="373" y="291"/>
                    <a:pt x="373" y="186"/>
                  </a:cubicBezTo>
                  <a:cubicBezTo>
                    <a:pt x="373" y="84"/>
                    <a:pt x="290" y="1"/>
                    <a:pt x="186" y="1"/>
                  </a:cubicBezTo>
                  <a:close/>
                </a:path>
              </a:pathLst>
            </a:custGeom>
            <a:solidFill>
              <a:srgbClr val="8181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599;p42">
              <a:extLst>
                <a:ext uri="{FF2B5EF4-FFF2-40B4-BE49-F238E27FC236}">
                  <a16:creationId xmlns:a16="http://schemas.microsoft.com/office/drawing/2014/main" id="{ABBC5778-86DA-969A-0132-8661B400B0EA}"/>
                </a:ext>
              </a:extLst>
            </p:cNvPr>
            <p:cNvSpPr/>
            <p:nvPr/>
          </p:nvSpPr>
          <p:spPr>
            <a:xfrm>
              <a:off x="11835094" y="3485837"/>
              <a:ext cx="180183" cy="165203"/>
            </a:xfrm>
            <a:custGeom>
              <a:avLst/>
              <a:gdLst/>
              <a:ahLst/>
              <a:cxnLst/>
              <a:rect l="l" t="t" r="r" b="b"/>
              <a:pathLst>
                <a:path w="409" h="375" extrusionOk="0">
                  <a:moveTo>
                    <a:pt x="195" y="0"/>
                  </a:moveTo>
                  <a:cubicBezTo>
                    <a:pt x="124" y="0"/>
                    <a:pt x="61" y="38"/>
                    <a:pt x="30" y="99"/>
                  </a:cubicBezTo>
                  <a:cubicBezTo>
                    <a:pt x="6" y="144"/>
                    <a:pt x="0" y="193"/>
                    <a:pt x="16" y="243"/>
                  </a:cubicBezTo>
                  <a:cubicBezTo>
                    <a:pt x="30" y="290"/>
                    <a:pt x="63" y="330"/>
                    <a:pt x="107" y="353"/>
                  </a:cubicBezTo>
                  <a:cubicBezTo>
                    <a:pt x="134" y="367"/>
                    <a:pt x="164" y="375"/>
                    <a:pt x="193" y="375"/>
                  </a:cubicBezTo>
                  <a:cubicBezTo>
                    <a:pt x="264" y="375"/>
                    <a:pt x="328" y="335"/>
                    <a:pt x="359" y="274"/>
                  </a:cubicBezTo>
                  <a:cubicBezTo>
                    <a:pt x="409" y="184"/>
                    <a:pt x="373" y="71"/>
                    <a:pt x="282" y="22"/>
                  </a:cubicBezTo>
                  <a:cubicBezTo>
                    <a:pt x="255" y="8"/>
                    <a:pt x="225" y="0"/>
                    <a:pt x="195" y="0"/>
                  </a:cubicBezTo>
                  <a:close/>
                </a:path>
              </a:pathLst>
            </a:custGeom>
            <a:solidFill>
              <a:srgbClr val="8181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600;p42">
              <a:extLst>
                <a:ext uri="{FF2B5EF4-FFF2-40B4-BE49-F238E27FC236}">
                  <a16:creationId xmlns:a16="http://schemas.microsoft.com/office/drawing/2014/main" id="{33948BC4-0008-8FA9-42BB-762D0854CFF4}"/>
                </a:ext>
              </a:extLst>
            </p:cNvPr>
            <p:cNvSpPr/>
            <p:nvPr/>
          </p:nvSpPr>
          <p:spPr>
            <a:xfrm>
              <a:off x="8816923" y="1886223"/>
              <a:ext cx="188994" cy="165644"/>
            </a:xfrm>
            <a:custGeom>
              <a:avLst/>
              <a:gdLst/>
              <a:ahLst/>
              <a:cxnLst/>
              <a:rect l="l" t="t" r="r" b="b"/>
              <a:pathLst>
                <a:path w="429" h="376" extrusionOk="0">
                  <a:moveTo>
                    <a:pt x="216" y="0"/>
                  </a:moveTo>
                  <a:cubicBezTo>
                    <a:pt x="144" y="0"/>
                    <a:pt x="81" y="40"/>
                    <a:pt x="50" y="101"/>
                  </a:cubicBezTo>
                  <a:cubicBezTo>
                    <a:pt x="0" y="192"/>
                    <a:pt x="36" y="304"/>
                    <a:pt x="127" y="354"/>
                  </a:cubicBezTo>
                  <a:cubicBezTo>
                    <a:pt x="154" y="367"/>
                    <a:pt x="184" y="375"/>
                    <a:pt x="214" y="375"/>
                  </a:cubicBezTo>
                  <a:cubicBezTo>
                    <a:pt x="285" y="375"/>
                    <a:pt x="348" y="338"/>
                    <a:pt x="379" y="277"/>
                  </a:cubicBezTo>
                  <a:cubicBezTo>
                    <a:pt x="429" y="186"/>
                    <a:pt x="393" y="72"/>
                    <a:pt x="302" y="24"/>
                  </a:cubicBezTo>
                  <a:cubicBezTo>
                    <a:pt x="275" y="8"/>
                    <a:pt x="245" y="0"/>
                    <a:pt x="216" y="0"/>
                  </a:cubicBezTo>
                  <a:close/>
                </a:path>
              </a:pathLst>
            </a:custGeom>
            <a:solidFill>
              <a:srgbClr val="8181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601;p42">
              <a:extLst>
                <a:ext uri="{FF2B5EF4-FFF2-40B4-BE49-F238E27FC236}">
                  <a16:creationId xmlns:a16="http://schemas.microsoft.com/office/drawing/2014/main" id="{A45896AB-DEF3-1753-159A-CA8C25111156}"/>
                </a:ext>
              </a:extLst>
            </p:cNvPr>
            <p:cNvSpPr/>
            <p:nvPr/>
          </p:nvSpPr>
          <p:spPr>
            <a:xfrm>
              <a:off x="9521794" y="4186301"/>
              <a:ext cx="179742" cy="164763"/>
            </a:xfrm>
            <a:custGeom>
              <a:avLst/>
              <a:gdLst/>
              <a:ahLst/>
              <a:cxnLst/>
              <a:rect l="l" t="t" r="r" b="b"/>
              <a:pathLst>
                <a:path w="408" h="374" extrusionOk="0">
                  <a:moveTo>
                    <a:pt x="194" y="0"/>
                  </a:moveTo>
                  <a:cubicBezTo>
                    <a:pt x="125" y="0"/>
                    <a:pt x="62" y="38"/>
                    <a:pt x="28" y="99"/>
                  </a:cubicBezTo>
                  <a:cubicBezTo>
                    <a:pt x="7" y="142"/>
                    <a:pt x="1" y="194"/>
                    <a:pt x="14" y="241"/>
                  </a:cubicBezTo>
                  <a:cubicBezTo>
                    <a:pt x="30" y="288"/>
                    <a:pt x="62" y="328"/>
                    <a:pt x="107" y="352"/>
                  </a:cubicBezTo>
                  <a:cubicBezTo>
                    <a:pt x="133" y="365"/>
                    <a:pt x="162" y="373"/>
                    <a:pt x="194" y="373"/>
                  </a:cubicBezTo>
                  <a:cubicBezTo>
                    <a:pt x="263" y="373"/>
                    <a:pt x="326" y="336"/>
                    <a:pt x="360" y="275"/>
                  </a:cubicBezTo>
                  <a:cubicBezTo>
                    <a:pt x="407" y="184"/>
                    <a:pt x="374" y="69"/>
                    <a:pt x="283" y="22"/>
                  </a:cubicBezTo>
                  <a:cubicBezTo>
                    <a:pt x="255" y="6"/>
                    <a:pt x="226" y="0"/>
                    <a:pt x="194" y="0"/>
                  </a:cubicBezTo>
                  <a:close/>
                </a:path>
              </a:pathLst>
            </a:custGeom>
            <a:solidFill>
              <a:srgbClr val="8181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602;p42">
              <a:extLst>
                <a:ext uri="{FF2B5EF4-FFF2-40B4-BE49-F238E27FC236}">
                  <a16:creationId xmlns:a16="http://schemas.microsoft.com/office/drawing/2014/main" id="{48CE34F6-4439-BC94-A7CD-67ED709DE76B}"/>
                </a:ext>
              </a:extLst>
            </p:cNvPr>
            <p:cNvSpPr/>
            <p:nvPr/>
          </p:nvSpPr>
          <p:spPr>
            <a:xfrm>
              <a:off x="11182207" y="1239505"/>
              <a:ext cx="179302" cy="165644"/>
            </a:xfrm>
            <a:custGeom>
              <a:avLst/>
              <a:gdLst/>
              <a:ahLst/>
              <a:cxnLst/>
              <a:rect l="l" t="t" r="r" b="b"/>
              <a:pathLst>
                <a:path w="407" h="376" extrusionOk="0">
                  <a:moveTo>
                    <a:pt x="215" y="1"/>
                  </a:moveTo>
                  <a:cubicBezTo>
                    <a:pt x="144" y="1"/>
                    <a:pt x="81" y="38"/>
                    <a:pt x="50" y="99"/>
                  </a:cubicBezTo>
                  <a:cubicBezTo>
                    <a:pt x="0" y="190"/>
                    <a:pt x="36" y="304"/>
                    <a:pt x="127" y="354"/>
                  </a:cubicBezTo>
                  <a:cubicBezTo>
                    <a:pt x="154" y="368"/>
                    <a:pt x="184" y="375"/>
                    <a:pt x="213" y="375"/>
                  </a:cubicBezTo>
                  <a:cubicBezTo>
                    <a:pt x="284" y="375"/>
                    <a:pt x="348" y="336"/>
                    <a:pt x="379" y="275"/>
                  </a:cubicBezTo>
                  <a:cubicBezTo>
                    <a:pt x="403" y="231"/>
                    <a:pt x="407" y="180"/>
                    <a:pt x="393" y="133"/>
                  </a:cubicBezTo>
                  <a:cubicBezTo>
                    <a:pt x="379" y="85"/>
                    <a:pt x="346" y="46"/>
                    <a:pt x="302" y="22"/>
                  </a:cubicBezTo>
                  <a:cubicBezTo>
                    <a:pt x="275" y="8"/>
                    <a:pt x="245" y="1"/>
                    <a:pt x="215" y="1"/>
                  </a:cubicBezTo>
                  <a:close/>
                </a:path>
              </a:pathLst>
            </a:custGeom>
            <a:solidFill>
              <a:srgbClr val="8181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603;p42">
              <a:extLst>
                <a:ext uri="{FF2B5EF4-FFF2-40B4-BE49-F238E27FC236}">
                  <a16:creationId xmlns:a16="http://schemas.microsoft.com/office/drawing/2014/main" id="{5181DA43-8D66-17A7-3CA1-A5E31AD0BA77}"/>
                </a:ext>
              </a:extLst>
            </p:cNvPr>
            <p:cNvSpPr/>
            <p:nvPr/>
          </p:nvSpPr>
          <p:spPr>
            <a:xfrm>
              <a:off x="11202913" y="4127268"/>
              <a:ext cx="179742" cy="164763"/>
            </a:xfrm>
            <a:custGeom>
              <a:avLst/>
              <a:gdLst/>
              <a:ahLst/>
              <a:cxnLst/>
              <a:rect l="l" t="t" r="r" b="b"/>
              <a:pathLst>
                <a:path w="408" h="374" extrusionOk="0">
                  <a:moveTo>
                    <a:pt x="194" y="0"/>
                  </a:moveTo>
                  <a:cubicBezTo>
                    <a:pt x="157" y="0"/>
                    <a:pt x="121" y="10"/>
                    <a:pt x="89" y="32"/>
                  </a:cubicBezTo>
                  <a:cubicBezTo>
                    <a:pt x="48" y="59"/>
                    <a:pt x="20" y="101"/>
                    <a:pt x="10" y="150"/>
                  </a:cubicBezTo>
                  <a:cubicBezTo>
                    <a:pt x="1" y="199"/>
                    <a:pt x="10" y="249"/>
                    <a:pt x="38" y="290"/>
                  </a:cubicBezTo>
                  <a:cubicBezTo>
                    <a:pt x="74" y="342"/>
                    <a:pt x="131" y="373"/>
                    <a:pt x="194" y="373"/>
                  </a:cubicBezTo>
                  <a:cubicBezTo>
                    <a:pt x="231" y="373"/>
                    <a:pt x="267" y="363"/>
                    <a:pt x="297" y="342"/>
                  </a:cubicBezTo>
                  <a:cubicBezTo>
                    <a:pt x="383" y="284"/>
                    <a:pt x="407" y="170"/>
                    <a:pt x="350" y="83"/>
                  </a:cubicBezTo>
                  <a:cubicBezTo>
                    <a:pt x="314" y="32"/>
                    <a:pt x="257" y="0"/>
                    <a:pt x="194" y="0"/>
                  </a:cubicBezTo>
                  <a:close/>
                </a:path>
              </a:pathLst>
            </a:custGeom>
            <a:solidFill>
              <a:srgbClr val="8181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604;p42">
              <a:extLst>
                <a:ext uri="{FF2B5EF4-FFF2-40B4-BE49-F238E27FC236}">
                  <a16:creationId xmlns:a16="http://schemas.microsoft.com/office/drawing/2014/main" id="{E35848EE-CDE6-E58B-9219-D6F56833AA57}"/>
                </a:ext>
              </a:extLst>
            </p:cNvPr>
            <p:cNvSpPr/>
            <p:nvPr/>
          </p:nvSpPr>
          <p:spPr>
            <a:xfrm>
              <a:off x="9376855" y="1269021"/>
              <a:ext cx="179302" cy="165644"/>
            </a:xfrm>
            <a:custGeom>
              <a:avLst/>
              <a:gdLst/>
              <a:ahLst/>
              <a:cxnLst/>
              <a:rect l="l" t="t" r="r" b="b"/>
              <a:pathLst>
                <a:path w="407" h="376" extrusionOk="0">
                  <a:moveTo>
                    <a:pt x="211" y="1"/>
                  </a:moveTo>
                  <a:cubicBezTo>
                    <a:pt x="176" y="1"/>
                    <a:pt x="138" y="10"/>
                    <a:pt x="109" y="32"/>
                  </a:cubicBezTo>
                  <a:cubicBezTo>
                    <a:pt x="22" y="89"/>
                    <a:pt x="0" y="206"/>
                    <a:pt x="57" y="291"/>
                  </a:cubicBezTo>
                  <a:cubicBezTo>
                    <a:pt x="91" y="344"/>
                    <a:pt x="150" y="375"/>
                    <a:pt x="213" y="375"/>
                  </a:cubicBezTo>
                  <a:cubicBezTo>
                    <a:pt x="249" y="375"/>
                    <a:pt x="284" y="364"/>
                    <a:pt x="316" y="344"/>
                  </a:cubicBezTo>
                  <a:cubicBezTo>
                    <a:pt x="357" y="314"/>
                    <a:pt x="387" y="273"/>
                    <a:pt x="395" y="224"/>
                  </a:cubicBezTo>
                  <a:cubicBezTo>
                    <a:pt x="407" y="174"/>
                    <a:pt x="395" y="125"/>
                    <a:pt x="367" y="83"/>
                  </a:cubicBezTo>
                  <a:cubicBezTo>
                    <a:pt x="334" y="32"/>
                    <a:pt x="274" y="1"/>
                    <a:pt x="211" y="1"/>
                  </a:cubicBezTo>
                  <a:close/>
                </a:path>
              </a:pathLst>
            </a:custGeom>
            <a:solidFill>
              <a:srgbClr val="8181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605;p42">
              <a:extLst>
                <a:ext uri="{FF2B5EF4-FFF2-40B4-BE49-F238E27FC236}">
                  <a16:creationId xmlns:a16="http://schemas.microsoft.com/office/drawing/2014/main" id="{0E66A19C-DA83-8186-BFA2-C85320198ECC}"/>
                </a:ext>
              </a:extLst>
            </p:cNvPr>
            <p:cNvSpPr/>
            <p:nvPr/>
          </p:nvSpPr>
          <p:spPr>
            <a:xfrm>
              <a:off x="8884767" y="3596854"/>
              <a:ext cx="179302" cy="164763"/>
            </a:xfrm>
            <a:custGeom>
              <a:avLst/>
              <a:gdLst/>
              <a:ahLst/>
              <a:cxnLst/>
              <a:rect l="l" t="t" r="r" b="b"/>
              <a:pathLst>
                <a:path w="407" h="374" extrusionOk="0">
                  <a:moveTo>
                    <a:pt x="194" y="1"/>
                  </a:moveTo>
                  <a:cubicBezTo>
                    <a:pt x="156" y="1"/>
                    <a:pt x="121" y="10"/>
                    <a:pt x="91" y="32"/>
                  </a:cubicBezTo>
                  <a:cubicBezTo>
                    <a:pt x="50" y="60"/>
                    <a:pt x="20" y="101"/>
                    <a:pt x="10" y="151"/>
                  </a:cubicBezTo>
                  <a:cubicBezTo>
                    <a:pt x="0" y="200"/>
                    <a:pt x="10" y="249"/>
                    <a:pt x="40" y="291"/>
                  </a:cubicBezTo>
                  <a:cubicBezTo>
                    <a:pt x="73" y="342"/>
                    <a:pt x="133" y="373"/>
                    <a:pt x="196" y="373"/>
                  </a:cubicBezTo>
                  <a:cubicBezTo>
                    <a:pt x="231" y="373"/>
                    <a:pt x="267" y="364"/>
                    <a:pt x="298" y="342"/>
                  </a:cubicBezTo>
                  <a:cubicBezTo>
                    <a:pt x="385" y="285"/>
                    <a:pt x="407" y="168"/>
                    <a:pt x="350" y="83"/>
                  </a:cubicBezTo>
                  <a:cubicBezTo>
                    <a:pt x="316" y="32"/>
                    <a:pt x="257" y="1"/>
                    <a:pt x="194" y="1"/>
                  </a:cubicBezTo>
                  <a:close/>
                </a:path>
              </a:pathLst>
            </a:custGeom>
            <a:solidFill>
              <a:srgbClr val="8181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606;p42">
              <a:extLst>
                <a:ext uri="{FF2B5EF4-FFF2-40B4-BE49-F238E27FC236}">
                  <a16:creationId xmlns:a16="http://schemas.microsoft.com/office/drawing/2014/main" id="{D38F2B13-8A1A-1F17-69C9-A0E2EEC46C6B}"/>
                </a:ext>
              </a:extLst>
            </p:cNvPr>
            <p:cNvSpPr/>
            <p:nvPr/>
          </p:nvSpPr>
          <p:spPr>
            <a:xfrm>
              <a:off x="11744342" y="1804722"/>
              <a:ext cx="188553" cy="164322"/>
            </a:xfrm>
            <a:custGeom>
              <a:avLst/>
              <a:gdLst/>
              <a:ahLst/>
              <a:cxnLst/>
              <a:rect l="l" t="t" r="r" b="b"/>
              <a:pathLst>
                <a:path w="428" h="373" extrusionOk="0">
                  <a:moveTo>
                    <a:pt x="214" y="0"/>
                  </a:moveTo>
                  <a:cubicBezTo>
                    <a:pt x="176" y="0"/>
                    <a:pt x="141" y="10"/>
                    <a:pt x="109" y="32"/>
                  </a:cubicBezTo>
                  <a:cubicBezTo>
                    <a:pt x="25" y="89"/>
                    <a:pt x="1" y="205"/>
                    <a:pt x="58" y="290"/>
                  </a:cubicBezTo>
                  <a:cubicBezTo>
                    <a:pt x="94" y="341"/>
                    <a:pt x="151" y="373"/>
                    <a:pt x="214" y="373"/>
                  </a:cubicBezTo>
                  <a:cubicBezTo>
                    <a:pt x="251" y="373"/>
                    <a:pt x="287" y="363"/>
                    <a:pt x="317" y="341"/>
                  </a:cubicBezTo>
                  <a:cubicBezTo>
                    <a:pt x="403" y="284"/>
                    <a:pt x="427" y="168"/>
                    <a:pt x="370" y="83"/>
                  </a:cubicBezTo>
                  <a:cubicBezTo>
                    <a:pt x="334" y="32"/>
                    <a:pt x="277" y="0"/>
                    <a:pt x="214" y="0"/>
                  </a:cubicBezTo>
                  <a:close/>
                </a:path>
              </a:pathLst>
            </a:custGeom>
            <a:solidFill>
              <a:srgbClr val="8181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607;p42">
              <a:extLst>
                <a:ext uri="{FF2B5EF4-FFF2-40B4-BE49-F238E27FC236}">
                  <a16:creationId xmlns:a16="http://schemas.microsoft.com/office/drawing/2014/main" id="{A8327E23-67EE-86F6-1242-0B7B6CEED851}"/>
                </a:ext>
              </a:extLst>
            </p:cNvPr>
            <p:cNvSpPr/>
            <p:nvPr/>
          </p:nvSpPr>
          <p:spPr>
            <a:xfrm>
              <a:off x="10416100" y="1820141"/>
              <a:ext cx="441" cy="651562"/>
            </a:xfrm>
            <a:custGeom>
              <a:avLst/>
              <a:gdLst/>
              <a:ahLst/>
              <a:cxnLst/>
              <a:rect l="l" t="t" r="r" b="b"/>
              <a:pathLst>
                <a:path w="1" h="1479" fill="none" extrusionOk="0">
                  <a:moveTo>
                    <a:pt x="1" y="1"/>
                  </a:moveTo>
                  <a:lnTo>
                    <a:pt x="1" y="1478"/>
                  </a:lnTo>
                  <a:close/>
                </a:path>
              </a:pathLst>
            </a:custGeom>
            <a:solidFill>
              <a:srgbClr val="818181"/>
            </a:solidFill>
            <a:ln w="76200" cap="rnd" cmpd="sng">
              <a:solidFill>
                <a:srgbClr val="818181"/>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608;p42">
              <a:extLst>
                <a:ext uri="{FF2B5EF4-FFF2-40B4-BE49-F238E27FC236}">
                  <a16:creationId xmlns:a16="http://schemas.microsoft.com/office/drawing/2014/main" id="{3EA3462B-23AE-9673-5A5E-BFF70BCA8E21}"/>
                </a:ext>
              </a:extLst>
            </p:cNvPr>
            <p:cNvSpPr/>
            <p:nvPr/>
          </p:nvSpPr>
          <p:spPr>
            <a:xfrm>
              <a:off x="10672056" y="2902557"/>
              <a:ext cx="842322" cy="457283"/>
            </a:xfrm>
            <a:custGeom>
              <a:avLst/>
              <a:gdLst/>
              <a:ahLst/>
              <a:cxnLst/>
              <a:rect l="l" t="t" r="r" b="b"/>
              <a:pathLst>
                <a:path w="1912" h="1038" fill="none" extrusionOk="0">
                  <a:moveTo>
                    <a:pt x="1912" y="1038"/>
                  </a:moveTo>
                  <a:lnTo>
                    <a:pt x="0" y="0"/>
                  </a:lnTo>
                  <a:close/>
                </a:path>
              </a:pathLst>
            </a:custGeom>
            <a:solidFill>
              <a:srgbClr val="818181"/>
            </a:solidFill>
            <a:ln w="76200" cap="rnd" cmpd="sng">
              <a:solidFill>
                <a:srgbClr val="818181"/>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30244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5062" y="380549"/>
            <a:ext cx="4416424" cy="1694708"/>
          </a:xfrm>
        </p:spPr>
        <p:txBody>
          <a:bodyPr/>
          <a:lstStyle/>
          <a:p>
            <a:r>
              <a:rPr lang="en-US" dirty="0"/>
              <a:t>Practice</a:t>
            </a:r>
            <a:br>
              <a:rPr lang="en-US"/>
            </a:br>
            <a:r>
              <a:rPr lang="en-US" dirty="0"/>
              <a:t>Bundles</a:t>
            </a:r>
          </a:p>
        </p:txBody>
      </p:sp>
      <p:sp>
        <p:nvSpPr>
          <p:cNvPr id="28675" name="Rectangle 3"/>
          <p:cNvSpPr>
            <a:spLocks noGrp="1" noChangeArrowheads="1"/>
          </p:cNvSpPr>
          <p:nvPr>
            <p:ph type="subTitle" idx="1"/>
          </p:nvPr>
        </p:nvSpPr>
        <p:spPr/>
        <p:txBody>
          <a:bodyPr/>
          <a:lstStyle/>
          <a:p>
            <a:pPr lvl="1"/>
            <a:endParaRPr lang="en-US" sz="1800">
              <a:solidFill>
                <a:srgbClr val="000000"/>
              </a:solidFill>
              <a:latin typeface="Arial" charset="0"/>
              <a:ea typeface="ＭＳ Ｐゴシック" charset="0"/>
            </a:endParaRPr>
          </a:p>
          <a:p>
            <a:pPr lvl="1"/>
            <a:endParaRPr lang="en-US" sz="1800">
              <a:solidFill>
                <a:srgbClr val="000000"/>
              </a:solidFill>
              <a:latin typeface="Arial" charset="0"/>
              <a:ea typeface="ＭＳ Ｐゴシック" charset="0"/>
            </a:endParaRPr>
          </a:p>
        </p:txBody>
      </p:sp>
      <p:pic>
        <p:nvPicPr>
          <p:cNvPr id="4" name="Picture 3" descr="Text&#10;&#10;Description automatically generated with low confidence">
            <a:extLst>
              <a:ext uri="{FF2B5EF4-FFF2-40B4-BE49-F238E27FC236}">
                <a16:creationId xmlns:a16="http://schemas.microsoft.com/office/drawing/2014/main" id="{FFFE2E8B-7643-EBC0-E0B4-4B5FA1DAB4A3}"/>
              </a:ext>
            </a:extLst>
          </p:cNvPr>
          <p:cNvPicPr>
            <a:picLocks noChangeAspect="1"/>
          </p:cNvPicPr>
          <p:nvPr/>
        </p:nvPicPr>
        <p:blipFill>
          <a:blip r:embed="rId3"/>
          <a:stretch>
            <a:fillRect/>
          </a:stretch>
        </p:blipFill>
        <p:spPr>
          <a:xfrm>
            <a:off x="1469417" y="1766139"/>
            <a:ext cx="10517068" cy="4353533"/>
          </a:xfrm>
          <a:prstGeom prst="rect">
            <a:avLst/>
          </a:prstGeom>
        </p:spPr>
      </p:pic>
    </p:spTree>
    <p:extLst>
      <p:ext uri="{BB962C8B-B14F-4D97-AF65-F5344CB8AC3E}">
        <p14:creationId xmlns:p14="http://schemas.microsoft.com/office/powerpoint/2010/main" val="210653081"/>
      </p:ext>
    </p:extLst>
  </p:cSld>
  <p:clrMapOvr>
    <a:masterClrMapping/>
  </p:clrMapOvr>
  <mc:AlternateContent xmlns:mc="http://schemas.openxmlformats.org/markup-compatibility/2006" xmlns:p14="http://schemas.microsoft.com/office/powerpoint/2010/main">
    <mc:Choice Requires="p14">
      <p:transition spd="slow" p14:dur="2000" advTm="43563"/>
    </mc:Choice>
    <mc:Fallback xmlns="">
      <p:transition spd="slow" advTm="4356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756" y="0"/>
            <a:ext cx="11520487" cy="758824"/>
          </a:xfrm>
        </p:spPr>
        <p:txBody>
          <a:bodyPr/>
          <a:lstStyle/>
          <a:p>
            <a:r>
              <a:rPr lang="en-US" dirty="0">
                <a:solidFill>
                  <a:srgbClr val="2C85AE"/>
                </a:solidFill>
              </a:rPr>
              <a:t>Insertion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95316136"/>
              </p:ext>
            </p:extLst>
          </p:nvPr>
        </p:nvGraphicFramePr>
        <p:xfrm>
          <a:off x="335756" y="640080"/>
          <a:ext cx="11856244" cy="5829300"/>
        </p:xfrm>
        <a:graphic>
          <a:graphicData uri="http://schemas.openxmlformats.org/drawingml/2006/table">
            <a:tbl>
              <a:tblPr firstRow="1" firstCol="1" bandRow="1" bandCol="1">
                <a:tableStyleId>{5C22544A-7EE6-4342-B048-85BDC9FD1C3A}</a:tableStyleId>
              </a:tblPr>
              <a:tblGrid>
                <a:gridCol w="5938503">
                  <a:extLst>
                    <a:ext uri="{9D8B030D-6E8A-4147-A177-3AD203B41FA5}">
                      <a16:colId xmlns:a16="http://schemas.microsoft.com/office/drawing/2014/main" val="3215343346"/>
                    </a:ext>
                  </a:extLst>
                </a:gridCol>
                <a:gridCol w="5917741">
                  <a:extLst>
                    <a:ext uri="{9D8B030D-6E8A-4147-A177-3AD203B41FA5}">
                      <a16:colId xmlns:a16="http://schemas.microsoft.com/office/drawing/2014/main" val="4128895021"/>
                    </a:ext>
                  </a:extLst>
                </a:gridCol>
              </a:tblGrid>
              <a:tr h="281945">
                <a:tc>
                  <a:txBody>
                    <a:bodyPr/>
                    <a:lstStyle/>
                    <a:p>
                      <a:pPr marL="0" marR="0">
                        <a:lnSpc>
                          <a:spcPct val="107000"/>
                        </a:lnSpc>
                        <a:spcBef>
                          <a:spcPts val="0"/>
                        </a:spcBef>
                        <a:spcAft>
                          <a:spcPts val="0"/>
                        </a:spcAft>
                      </a:pPr>
                      <a:r>
                        <a:rPr lang="en-US" sz="1800" dirty="0">
                          <a:effectLst/>
                        </a:rPr>
                        <a:t>Performance Expectations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0992" marR="60992" marT="0" marB="0"/>
                </a:tc>
                <a:tc>
                  <a:txBody>
                    <a:bodyPr/>
                    <a:lstStyle/>
                    <a:p>
                      <a:pPr marL="0" marR="0">
                        <a:lnSpc>
                          <a:spcPct val="107000"/>
                        </a:lnSpc>
                        <a:spcBef>
                          <a:spcPts val="0"/>
                        </a:spcBef>
                        <a:spcAft>
                          <a:spcPts val="0"/>
                        </a:spcAft>
                      </a:pPr>
                      <a:r>
                        <a:rPr lang="en-US" sz="1800" dirty="0">
                          <a:effectLst/>
                        </a:rPr>
                        <a:t>Considerations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0992" marR="60992" marT="0" marB="0"/>
                </a:tc>
                <a:extLst>
                  <a:ext uri="{0D108BD9-81ED-4DB2-BD59-A6C34878D82A}">
                    <a16:rowId xmlns:a16="http://schemas.microsoft.com/office/drawing/2014/main" val="4219061101"/>
                  </a:ext>
                </a:extLst>
              </a:tr>
              <a:tr h="281945">
                <a:tc>
                  <a:txBody>
                    <a:bodyPr/>
                    <a:lstStyle/>
                    <a:p>
                      <a:pPr marL="0" marR="0">
                        <a:lnSpc>
                          <a:spcPct val="107000"/>
                        </a:lnSpc>
                        <a:spcBef>
                          <a:spcPts val="0"/>
                        </a:spcBef>
                        <a:spcAft>
                          <a:spcPts val="0"/>
                        </a:spcAft>
                      </a:pPr>
                      <a:r>
                        <a:rPr lang="en-US" sz="1800" dirty="0">
                          <a:effectLst/>
                        </a:rPr>
                        <a:t>Insertion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0992" marR="60992" marT="0" marB="0"/>
                </a:tc>
                <a:tc>
                  <a:txBody>
                    <a:bodyPr/>
                    <a:lstStyle/>
                    <a:p>
                      <a:pPr marL="0" marR="0">
                        <a:lnSpc>
                          <a:spcPct val="107000"/>
                        </a:lnSpc>
                        <a:spcBef>
                          <a:spcPts val="0"/>
                        </a:spcBef>
                        <a:spcAft>
                          <a:spcPts val="0"/>
                        </a:spcAft>
                      </a:pPr>
                      <a:r>
                        <a:rPr lang="en-US" sz="1800">
                          <a:effectLst/>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0992" marR="60992" marT="0" marB="0"/>
                </a:tc>
                <a:extLst>
                  <a:ext uri="{0D108BD9-81ED-4DB2-BD59-A6C34878D82A}">
                    <a16:rowId xmlns:a16="http://schemas.microsoft.com/office/drawing/2014/main" val="318268401"/>
                  </a:ext>
                </a:extLst>
              </a:tr>
              <a:tr h="1508863">
                <a:tc>
                  <a:txBody>
                    <a:bodyPr/>
                    <a:lstStyle/>
                    <a:p>
                      <a:pPr marL="0" marR="0">
                        <a:lnSpc>
                          <a:spcPct val="107000"/>
                        </a:lnSpc>
                        <a:spcBef>
                          <a:spcPts val="0"/>
                        </a:spcBef>
                        <a:spcAft>
                          <a:spcPts val="0"/>
                        </a:spcAft>
                      </a:pPr>
                      <a:r>
                        <a:rPr lang="en-US" sz="1800" dirty="0">
                          <a:effectLst/>
                        </a:rPr>
                        <a:t>1.  Maximum sterile barrier precautions utilized for all central line insertions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0992" marR="60992" marT="0" marB="0"/>
                </a:tc>
                <a:tc>
                  <a:txBody>
                    <a:bodyPr/>
                    <a:lstStyle/>
                    <a:p>
                      <a:pPr marL="0" marR="0">
                        <a:lnSpc>
                          <a:spcPct val="107000"/>
                        </a:lnSpc>
                        <a:spcBef>
                          <a:spcPts val="0"/>
                        </a:spcBef>
                        <a:spcAft>
                          <a:spcPts val="0"/>
                        </a:spcAft>
                      </a:pPr>
                      <a:r>
                        <a:rPr lang="en-US" sz="1800" dirty="0">
                          <a:effectLst/>
                        </a:rPr>
                        <a:t>-Cover entire infant with sterile drapes or as much as affords safe observation.</a:t>
                      </a:r>
                    </a:p>
                    <a:p>
                      <a:pPr marL="0" marR="0">
                        <a:lnSpc>
                          <a:spcPct val="107000"/>
                        </a:lnSpc>
                        <a:spcBef>
                          <a:spcPts val="0"/>
                        </a:spcBef>
                        <a:spcAft>
                          <a:spcPts val="0"/>
                        </a:spcAft>
                      </a:pPr>
                      <a:r>
                        <a:rPr lang="en-US" sz="1800" dirty="0">
                          <a:effectLst/>
                        </a:rPr>
                        <a:t>-Those performing insertion will wear hair covering, face mask, sterile gown and sterile gloves.</a:t>
                      </a:r>
                    </a:p>
                    <a:p>
                      <a:pPr marL="0" marR="0">
                        <a:lnSpc>
                          <a:spcPct val="107000"/>
                        </a:lnSpc>
                        <a:spcBef>
                          <a:spcPts val="0"/>
                        </a:spcBef>
                        <a:spcAft>
                          <a:spcPts val="0"/>
                        </a:spcAft>
                      </a:pPr>
                      <a:r>
                        <a:rPr lang="en-US" sz="1800" dirty="0">
                          <a:effectLst/>
                        </a:rPr>
                        <a:t>- Staff wear face mask when within 3 feet of sterile field.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0992" marR="60992" marT="0" marB="0"/>
                </a:tc>
                <a:extLst>
                  <a:ext uri="{0D108BD9-81ED-4DB2-BD59-A6C34878D82A}">
                    <a16:rowId xmlns:a16="http://schemas.microsoft.com/office/drawing/2014/main" val="838923850"/>
                  </a:ext>
                </a:extLst>
              </a:tr>
              <a:tr h="875094">
                <a:tc>
                  <a:txBody>
                    <a:bodyPr/>
                    <a:lstStyle/>
                    <a:p>
                      <a:pPr marL="0" marR="0">
                        <a:lnSpc>
                          <a:spcPct val="107000"/>
                        </a:lnSpc>
                        <a:spcBef>
                          <a:spcPts val="0"/>
                        </a:spcBef>
                        <a:spcAft>
                          <a:spcPts val="0"/>
                        </a:spcAft>
                      </a:pPr>
                      <a:r>
                        <a:rPr lang="en-US" sz="1800" dirty="0">
                          <a:effectLst/>
                        </a:rPr>
                        <a:t>2.  Skin disinfected with alcohol-based Chlorhexidine (CHG) if greater than1000 grams or 1 week of age or povidone iodine (PI) when CHG can’t be used.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0992" marR="60992" marT="0" marB="0"/>
                </a:tc>
                <a:tc>
                  <a:txBody>
                    <a:bodyPr/>
                    <a:lstStyle/>
                    <a:p>
                      <a:pPr marL="0" marR="0">
                        <a:lnSpc>
                          <a:spcPct val="107000"/>
                        </a:lnSpc>
                        <a:spcBef>
                          <a:spcPts val="0"/>
                        </a:spcBef>
                        <a:spcAft>
                          <a:spcPts val="0"/>
                        </a:spcAft>
                      </a:pPr>
                      <a:r>
                        <a:rPr lang="en-US" sz="1800" dirty="0">
                          <a:effectLst/>
                        </a:rPr>
                        <a:t>-Apply over 30 seconds &amp; allow to dry </a:t>
                      </a:r>
                      <a:endParaRPr lang="en-US" sz="1800">
                        <a:effectLst/>
                      </a:endParaRPr>
                    </a:p>
                    <a:p>
                      <a:pPr marL="0" marR="0">
                        <a:lnSpc>
                          <a:spcPct val="107000"/>
                        </a:lnSpc>
                        <a:spcBef>
                          <a:spcPts val="0"/>
                        </a:spcBef>
                        <a:spcAft>
                          <a:spcPts val="0"/>
                        </a:spcAft>
                      </a:pPr>
                      <a:r>
                        <a:rPr lang="en-US" sz="1800" dirty="0">
                          <a:effectLst/>
                        </a:rPr>
                        <a:t>-Povidone iodine to be removed from the skin following procedure.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0992" marR="60992" marT="0" marB="0"/>
                </a:tc>
                <a:extLst>
                  <a:ext uri="{0D108BD9-81ED-4DB2-BD59-A6C34878D82A}">
                    <a16:rowId xmlns:a16="http://schemas.microsoft.com/office/drawing/2014/main" val="1008913400"/>
                  </a:ext>
                </a:extLst>
              </a:tr>
              <a:tr h="431103">
                <a:tc>
                  <a:txBody>
                    <a:bodyPr/>
                    <a:lstStyle/>
                    <a:p>
                      <a:pPr marL="0" marR="0">
                        <a:lnSpc>
                          <a:spcPct val="107000"/>
                        </a:lnSpc>
                        <a:spcBef>
                          <a:spcPts val="0"/>
                        </a:spcBef>
                        <a:spcAft>
                          <a:spcPts val="0"/>
                        </a:spcAft>
                      </a:pPr>
                      <a:r>
                        <a:rPr lang="en-US" sz="1800" dirty="0">
                          <a:effectLst/>
                        </a:rPr>
                        <a:t>3.  Dedicated team for placement &amp; maintenance.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0992" marR="60992" marT="0" marB="0"/>
                </a:tc>
                <a:tc>
                  <a:txBody>
                    <a:bodyPr/>
                    <a:lstStyle/>
                    <a:p>
                      <a:pPr marL="0" marR="0">
                        <a:lnSpc>
                          <a:spcPct val="107000"/>
                        </a:lnSpc>
                        <a:spcBef>
                          <a:spcPts val="0"/>
                        </a:spcBef>
                        <a:spcAft>
                          <a:spcPts val="0"/>
                        </a:spcAft>
                      </a:pPr>
                      <a:r>
                        <a:rPr lang="en-US" sz="1800" dirty="0">
                          <a:effectLst/>
                        </a:rPr>
                        <a:t>-Physicians and nurse practitioners place central catheters.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0992" marR="60992" marT="0" marB="0"/>
                </a:tc>
                <a:extLst>
                  <a:ext uri="{0D108BD9-81ED-4DB2-BD59-A6C34878D82A}">
                    <a16:rowId xmlns:a16="http://schemas.microsoft.com/office/drawing/2014/main" val="2555836274"/>
                  </a:ext>
                </a:extLst>
              </a:tr>
              <a:tr h="646656">
                <a:tc>
                  <a:txBody>
                    <a:bodyPr/>
                    <a:lstStyle/>
                    <a:p>
                      <a:pPr marL="0" marR="0">
                        <a:lnSpc>
                          <a:spcPct val="107000"/>
                        </a:lnSpc>
                        <a:spcBef>
                          <a:spcPts val="0"/>
                        </a:spcBef>
                        <a:spcAft>
                          <a:spcPts val="0"/>
                        </a:spcAft>
                      </a:pPr>
                      <a:r>
                        <a:rPr lang="en-US" sz="1800" dirty="0">
                          <a:effectLst/>
                        </a:rPr>
                        <a:t>4.  All supplies required for the procedure should be available at the bedside prior to catheter insertion.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0992" marR="60992" marT="0" marB="0"/>
                </a:tc>
                <a:tc>
                  <a:txBody>
                    <a:bodyPr/>
                    <a:lstStyle/>
                    <a:p>
                      <a:pPr marL="0" marR="0">
                        <a:lnSpc>
                          <a:spcPct val="107000"/>
                        </a:lnSpc>
                        <a:spcBef>
                          <a:spcPts val="0"/>
                        </a:spcBef>
                        <a:spcAft>
                          <a:spcPts val="0"/>
                        </a:spcAft>
                      </a:pPr>
                      <a:r>
                        <a:rPr lang="en-US" sz="1800" dirty="0">
                          <a:effectLst/>
                        </a:rPr>
                        <a:t>-Procedure carts used for central line insertion contain all supplies for the procedure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0992" marR="60992" marT="0" marB="0"/>
                </a:tc>
                <a:extLst>
                  <a:ext uri="{0D108BD9-81ED-4DB2-BD59-A6C34878D82A}">
                    <a16:rowId xmlns:a16="http://schemas.microsoft.com/office/drawing/2014/main" val="2486123624"/>
                  </a:ext>
                </a:extLst>
              </a:tr>
              <a:tr h="578519">
                <a:tc>
                  <a:txBody>
                    <a:bodyPr/>
                    <a:lstStyle/>
                    <a:p>
                      <a:pPr marL="0" marR="0">
                        <a:lnSpc>
                          <a:spcPct val="107000"/>
                        </a:lnSpc>
                        <a:spcBef>
                          <a:spcPts val="0"/>
                        </a:spcBef>
                        <a:spcAft>
                          <a:spcPts val="0"/>
                        </a:spcAft>
                      </a:pPr>
                      <a:r>
                        <a:rPr lang="en-US" sz="1800" dirty="0">
                          <a:effectLst/>
                        </a:rPr>
                        <a:t>5.  Hand hygiene standards met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0992" marR="60992" marT="0" marB="0"/>
                </a:tc>
                <a:tc>
                  <a:txBody>
                    <a:bodyPr/>
                    <a:lstStyle/>
                    <a:p>
                      <a:pPr marL="0" marR="0">
                        <a:lnSpc>
                          <a:spcPct val="107000"/>
                        </a:lnSpc>
                        <a:spcBef>
                          <a:spcPts val="0"/>
                        </a:spcBef>
                        <a:spcAft>
                          <a:spcPts val="0"/>
                        </a:spcAft>
                      </a:pPr>
                      <a:r>
                        <a:rPr lang="en-US" sz="1800" dirty="0">
                          <a:effectLst/>
                        </a:rPr>
                        <a:t>-Hand hygiene performed using alcohol gel or antiseptic soap and water prior to the procedure.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0992" marR="60992" marT="0" marB="0"/>
                </a:tc>
                <a:extLst>
                  <a:ext uri="{0D108BD9-81ED-4DB2-BD59-A6C34878D82A}">
                    <a16:rowId xmlns:a16="http://schemas.microsoft.com/office/drawing/2014/main" val="1273466332"/>
                  </a:ext>
                </a:extLst>
              </a:tr>
              <a:tr h="646656">
                <a:tc>
                  <a:txBody>
                    <a:bodyPr/>
                    <a:lstStyle/>
                    <a:p>
                      <a:pPr marL="0" marR="0">
                        <a:lnSpc>
                          <a:spcPct val="107000"/>
                        </a:lnSpc>
                        <a:spcBef>
                          <a:spcPts val="0"/>
                        </a:spcBef>
                        <a:spcAft>
                          <a:spcPts val="0"/>
                        </a:spcAft>
                      </a:pPr>
                      <a:r>
                        <a:rPr lang="en-US" sz="1800" dirty="0">
                          <a:effectLst/>
                        </a:rPr>
                        <a:t>6.  Central Line Insertion Practices (CLIP) Insertion checklist utilized, per State of California requirement.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0992" marR="60992" marT="0" marB="0"/>
                </a:tc>
                <a:tc>
                  <a:txBody>
                    <a:bodyPr/>
                    <a:lstStyle/>
                    <a:p>
                      <a:pPr marL="0" marR="0">
                        <a:lnSpc>
                          <a:spcPct val="107000"/>
                        </a:lnSpc>
                        <a:spcBef>
                          <a:spcPts val="0"/>
                        </a:spcBef>
                        <a:spcAft>
                          <a:spcPts val="0"/>
                        </a:spcAft>
                      </a:pPr>
                      <a:r>
                        <a:rPr lang="en-US" sz="1800" dirty="0">
                          <a:effectLst/>
                        </a:rPr>
                        <a:t>-RN assisting with monitoring during the procedure ensures the sterile field hasn’t been breeched.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0992" marR="60992" marT="0" marB="0"/>
                </a:tc>
                <a:extLst>
                  <a:ext uri="{0D108BD9-81ED-4DB2-BD59-A6C34878D82A}">
                    <a16:rowId xmlns:a16="http://schemas.microsoft.com/office/drawing/2014/main" val="717930949"/>
                  </a:ext>
                </a:extLst>
              </a:tr>
              <a:tr h="578519">
                <a:tc>
                  <a:txBody>
                    <a:bodyPr/>
                    <a:lstStyle/>
                    <a:p>
                      <a:pPr marL="0" marR="0">
                        <a:lnSpc>
                          <a:spcPct val="107000"/>
                        </a:lnSpc>
                        <a:spcBef>
                          <a:spcPts val="0"/>
                        </a:spcBef>
                        <a:spcAft>
                          <a:spcPts val="0"/>
                        </a:spcAft>
                      </a:pPr>
                      <a:r>
                        <a:rPr lang="en-US" sz="1800" dirty="0">
                          <a:effectLst/>
                        </a:rPr>
                        <a:t>7. Staff empowered to stop non-emergent procedure if sterile technique not followed.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0992" marR="60992" marT="0" marB="0"/>
                </a:tc>
                <a:tc>
                  <a:txBody>
                    <a:bodyPr/>
                    <a:lstStyle/>
                    <a:p>
                      <a:pPr marL="0" marR="0">
                        <a:lnSpc>
                          <a:spcPct val="107000"/>
                        </a:lnSpc>
                        <a:spcBef>
                          <a:spcPts val="0"/>
                        </a:spcBef>
                        <a:spcAft>
                          <a:spcPts val="0"/>
                        </a:spcAft>
                      </a:pPr>
                      <a:r>
                        <a:rPr lang="en-US" sz="1800">
                          <a:effectLst/>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0992" marR="60992" marT="0" marB="0"/>
                </a:tc>
                <a:extLst>
                  <a:ext uri="{0D108BD9-81ED-4DB2-BD59-A6C34878D82A}">
                    <a16:rowId xmlns:a16="http://schemas.microsoft.com/office/drawing/2014/main" val="1111786250"/>
                  </a:ext>
                </a:extLst>
              </a:tr>
            </a:tbl>
          </a:graphicData>
        </a:graphic>
      </p:graphicFrame>
    </p:spTree>
    <p:extLst>
      <p:ext uri="{BB962C8B-B14F-4D97-AF65-F5344CB8AC3E}">
        <p14:creationId xmlns:p14="http://schemas.microsoft.com/office/powerpoint/2010/main" val="3102102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4FCA3-73D6-2203-2E85-51CFA0422DC1}"/>
              </a:ext>
            </a:extLst>
          </p:cNvPr>
          <p:cNvSpPr>
            <a:spLocks noGrp="1"/>
          </p:cNvSpPr>
          <p:nvPr>
            <p:ph type="title"/>
          </p:nvPr>
        </p:nvSpPr>
        <p:spPr>
          <a:xfrm rot="16200000">
            <a:off x="-901188" y="2508257"/>
            <a:ext cx="3199572" cy="994838"/>
          </a:xfrm>
        </p:spPr>
        <p:txBody>
          <a:bodyPr vert="horz" anchor="ctr"/>
          <a:lstStyle/>
          <a:p>
            <a:r>
              <a:rPr lang="en-US" dirty="0">
                <a:solidFill>
                  <a:schemeClr val="bg1"/>
                </a:solidFill>
              </a:rPr>
              <a:t>Maintenance </a:t>
            </a:r>
          </a:p>
        </p:txBody>
      </p:sp>
      <p:graphicFrame>
        <p:nvGraphicFramePr>
          <p:cNvPr id="9" name="Content Placeholder 3">
            <a:extLst>
              <a:ext uri="{FF2B5EF4-FFF2-40B4-BE49-F238E27FC236}">
                <a16:creationId xmlns:a16="http://schemas.microsoft.com/office/drawing/2014/main" id="{E5DCEB5A-DBCC-083B-C460-867491A88CCE}"/>
              </a:ext>
            </a:extLst>
          </p:cNvPr>
          <p:cNvGraphicFramePr>
            <a:graphicFrameLocks/>
          </p:cNvGraphicFramePr>
          <p:nvPr>
            <p:extLst>
              <p:ext uri="{D42A27DB-BD31-4B8C-83A1-F6EECF244321}">
                <p14:modId xmlns:p14="http://schemas.microsoft.com/office/powerpoint/2010/main" val="537721848"/>
              </p:ext>
            </p:extLst>
          </p:nvPr>
        </p:nvGraphicFramePr>
        <p:xfrm>
          <a:off x="1434392" y="0"/>
          <a:ext cx="10772848" cy="6858001"/>
        </p:xfrm>
        <a:graphic>
          <a:graphicData uri="http://schemas.openxmlformats.org/drawingml/2006/table">
            <a:tbl>
              <a:tblPr firstRow="1" firstCol="1" bandRow="1" bandCol="1">
                <a:tableStyleId>{F5AB1C69-6EDB-4FF4-983F-18BD219EF322}</a:tableStyleId>
              </a:tblPr>
              <a:tblGrid>
                <a:gridCol w="5395856">
                  <a:extLst>
                    <a:ext uri="{9D8B030D-6E8A-4147-A177-3AD203B41FA5}">
                      <a16:colId xmlns:a16="http://schemas.microsoft.com/office/drawing/2014/main" val="3267197880"/>
                    </a:ext>
                  </a:extLst>
                </a:gridCol>
                <a:gridCol w="5376992">
                  <a:extLst>
                    <a:ext uri="{9D8B030D-6E8A-4147-A177-3AD203B41FA5}">
                      <a16:colId xmlns:a16="http://schemas.microsoft.com/office/drawing/2014/main" val="773453399"/>
                    </a:ext>
                  </a:extLst>
                </a:gridCol>
              </a:tblGrid>
              <a:tr h="412720">
                <a:tc>
                  <a:txBody>
                    <a:bodyPr/>
                    <a:lstStyle/>
                    <a:p>
                      <a:pPr marL="0" marR="0">
                        <a:lnSpc>
                          <a:spcPct val="107000"/>
                        </a:lnSpc>
                        <a:spcBef>
                          <a:spcPts val="0"/>
                        </a:spcBef>
                        <a:spcAft>
                          <a:spcPts val="0"/>
                        </a:spcAft>
                      </a:pPr>
                      <a:r>
                        <a:rPr lang="en-US" sz="2400" kern="0" dirty="0">
                          <a:effectLst/>
                        </a:rPr>
                        <a:t>Maintenance </a:t>
                      </a:r>
                      <a:endParaRPr lang="en-US" sz="2400" b="1" kern="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400" dirty="0">
                          <a:effectLst/>
                        </a:rPr>
                        <a:t> Considerations</a:t>
                      </a:r>
                      <a:endParaRPr lang="en-US" sz="2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783997282"/>
                  </a:ext>
                </a:extLst>
              </a:tr>
              <a:tr h="432457">
                <a:tc>
                  <a:txBody>
                    <a:bodyPr/>
                    <a:lstStyle/>
                    <a:p>
                      <a:pPr marL="0" marR="0">
                        <a:lnSpc>
                          <a:spcPct val="107000"/>
                        </a:lnSpc>
                        <a:spcBef>
                          <a:spcPts val="0"/>
                        </a:spcBef>
                        <a:spcAft>
                          <a:spcPts val="0"/>
                        </a:spcAft>
                      </a:pPr>
                      <a:r>
                        <a:rPr lang="en-US" sz="2400" dirty="0">
                          <a:effectLst/>
                        </a:rPr>
                        <a:t>Assessment &amp; Site Care</a:t>
                      </a:r>
                      <a:endParaRPr lang="en-US" sz="2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400">
                          <a:effectLst/>
                        </a:rPr>
                        <a:t> </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41153530"/>
                  </a:ext>
                </a:extLst>
              </a:tr>
              <a:tr h="3451142">
                <a:tc>
                  <a:txBody>
                    <a:bodyPr/>
                    <a:lstStyle/>
                    <a:p>
                      <a:pPr marL="0" marR="0">
                        <a:lnSpc>
                          <a:spcPct val="107000"/>
                        </a:lnSpc>
                        <a:spcBef>
                          <a:spcPts val="0"/>
                        </a:spcBef>
                        <a:spcAft>
                          <a:spcPts val="0"/>
                        </a:spcAft>
                      </a:pPr>
                      <a:r>
                        <a:rPr lang="en-US" sz="2400" dirty="0">
                          <a:effectLst/>
                        </a:rPr>
                        <a:t>1. Daily assessment and documentation of catheter need by MD or NP included in patient progress note.</a:t>
                      </a:r>
                    </a:p>
                    <a:p>
                      <a:pPr marL="0" marR="0">
                        <a:lnSpc>
                          <a:spcPct val="107000"/>
                        </a:lnSpc>
                        <a:spcBef>
                          <a:spcPts val="0"/>
                        </a:spcBef>
                        <a:spcAft>
                          <a:spcPts val="0"/>
                        </a:spcAft>
                      </a:pP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400" dirty="0">
                          <a:effectLst/>
                        </a:rPr>
                        <a:t>When catheter used primarily for nutritional purposes:</a:t>
                      </a:r>
                    </a:p>
                    <a:p>
                      <a:pPr marL="0" marR="0">
                        <a:lnSpc>
                          <a:spcPct val="107000"/>
                        </a:lnSpc>
                        <a:spcBef>
                          <a:spcPts val="0"/>
                        </a:spcBef>
                        <a:spcAft>
                          <a:spcPts val="0"/>
                        </a:spcAft>
                      </a:pPr>
                      <a:r>
                        <a:rPr lang="en-US" sz="2400" dirty="0">
                          <a:effectLst/>
                        </a:rPr>
                        <a:t>-Consider removal when infant reaches greater than or equal to 120 ml/kg/day enteral nutrition</a:t>
                      </a:r>
                    </a:p>
                    <a:p>
                      <a:pPr marL="0" marR="0">
                        <a:lnSpc>
                          <a:spcPct val="107000"/>
                        </a:lnSpc>
                        <a:spcBef>
                          <a:spcPts val="0"/>
                        </a:spcBef>
                        <a:spcAft>
                          <a:spcPts val="0"/>
                        </a:spcAft>
                      </a:pPr>
                      <a:endParaRPr lang="en-US" sz="2400">
                        <a:effectLst/>
                      </a:endParaRPr>
                    </a:p>
                    <a:p>
                      <a:pPr marL="0" marR="0">
                        <a:lnSpc>
                          <a:spcPct val="107000"/>
                        </a:lnSpc>
                        <a:spcBef>
                          <a:spcPts val="0"/>
                        </a:spcBef>
                        <a:spcAft>
                          <a:spcPts val="0"/>
                        </a:spcAft>
                      </a:pPr>
                      <a:r>
                        <a:rPr lang="en-US" sz="2400" dirty="0">
                          <a:effectLst/>
                        </a:rPr>
                        <a:t>-Utilize Feeding Pathway for less babies than 1500 grams at birth</a:t>
                      </a:r>
                      <a:endParaRPr lang="en-US" sz="2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1938717"/>
                  </a:ext>
                </a:extLst>
              </a:tr>
              <a:tr h="1280841">
                <a:tc>
                  <a:txBody>
                    <a:bodyPr/>
                    <a:lstStyle/>
                    <a:p>
                      <a:pPr marL="0" marR="0">
                        <a:lnSpc>
                          <a:spcPct val="107000"/>
                        </a:lnSpc>
                        <a:spcBef>
                          <a:spcPts val="0"/>
                        </a:spcBef>
                        <a:spcAft>
                          <a:spcPts val="0"/>
                        </a:spcAft>
                      </a:pPr>
                      <a:r>
                        <a:rPr lang="en-US" sz="2400" dirty="0">
                          <a:effectLst/>
                        </a:rPr>
                        <a:t>2. Review dressing integrity and site cleanliness daily.  RN to document on Flowsheet.</a:t>
                      </a:r>
                      <a:endParaRPr lang="en-US" sz="2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400" dirty="0">
                          <a:effectLst/>
                        </a:rPr>
                        <a:t>-Change PRN using sterile technique and CHG or PI for skin antisepsis.</a:t>
                      </a:r>
                      <a:endParaRPr lang="en-US" sz="2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810369661"/>
                  </a:ext>
                </a:extLst>
              </a:tr>
              <a:tr h="1280841">
                <a:tc>
                  <a:txBody>
                    <a:bodyPr/>
                    <a:lstStyle/>
                    <a:p>
                      <a:pPr marL="0" marR="0">
                        <a:lnSpc>
                          <a:spcPct val="107000"/>
                        </a:lnSpc>
                        <a:spcBef>
                          <a:spcPts val="0"/>
                        </a:spcBef>
                        <a:spcAft>
                          <a:spcPts val="0"/>
                        </a:spcAft>
                      </a:pPr>
                      <a:r>
                        <a:rPr lang="en-US" sz="2400" dirty="0">
                          <a:effectLst/>
                        </a:rPr>
                        <a:t>3. Use tissue adhesive to insertion site/dressing</a:t>
                      </a:r>
                      <a:endParaRPr lang="en-US" sz="2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400" dirty="0">
                          <a:effectLst/>
                        </a:rPr>
                        <a:t>Added support of catheter to prevent migration, improve dressing adherence, prevent infection</a:t>
                      </a:r>
                      <a:endParaRPr lang="en-US" sz="2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94424947"/>
                  </a:ext>
                </a:extLst>
              </a:tr>
            </a:tbl>
          </a:graphicData>
        </a:graphic>
      </p:graphicFrame>
    </p:spTree>
    <p:extLst>
      <p:ext uri="{BB962C8B-B14F-4D97-AF65-F5344CB8AC3E}">
        <p14:creationId xmlns:p14="http://schemas.microsoft.com/office/powerpoint/2010/main" val="4236572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1CEBEB-5088-4E63-81A4-0DCEB5B45207}"/>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a:srcRect l="2459" r="19189" b="2"/>
          <a:stretch/>
        </p:blipFill>
        <p:spPr>
          <a:xfrm>
            <a:off x="4908415" y="-4277"/>
            <a:ext cx="7283585" cy="6204974"/>
          </a:xfrm>
          <a:noFill/>
        </p:spPr>
      </p:pic>
      <p:sp>
        <p:nvSpPr>
          <p:cNvPr id="13" name="Title 1">
            <a:extLst>
              <a:ext uri="{FF2B5EF4-FFF2-40B4-BE49-F238E27FC236}">
                <a16:creationId xmlns:a16="http://schemas.microsoft.com/office/drawing/2014/main" id="{7D5F0BD4-BE49-A1F6-6ADD-09006927CFE6}"/>
              </a:ext>
            </a:extLst>
          </p:cNvPr>
          <p:cNvSpPr>
            <a:spLocks noGrp="1"/>
          </p:cNvSpPr>
          <p:nvPr>
            <p:ph type="title"/>
          </p:nvPr>
        </p:nvSpPr>
        <p:spPr>
          <a:xfrm>
            <a:off x="567479" y="1365813"/>
            <a:ext cx="4340936" cy="820291"/>
          </a:xfrm>
        </p:spPr>
        <p:txBody>
          <a:bodyPr anchor="ctr">
            <a:noAutofit/>
          </a:bodyPr>
          <a:lstStyle/>
          <a:p>
            <a:r>
              <a:rPr lang="en-US" sz="5400" dirty="0">
                <a:solidFill>
                  <a:srgbClr val="1891AB"/>
                </a:solidFill>
              </a:rPr>
              <a:t>Amy Paradis</a:t>
            </a:r>
            <a:r>
              <a:rPr lang="en-US" sz="4400" dirty="0">
                <a:solidFill>
                  <a:srgbClr val="1891AB"/>
                </a:solidFill>
              </a:rPr>
              <a:t>, </a:t>
            </a:r>
            <a:br>
              <a:rPr lang="en-US" sz="4400" dirty="0">
                <a:solidFill>
                  <a:srgbClr val="1891AB"/>
                </a:solidFill>
              </a:rPr>
            </a:br>
            <a:r>
              <a:rPr lang="en-US" sz="4400" dirty="0">
                <a:solidFill>
                  <a:srgbClr val="1891AB"/>
                </a:solidFill>
              </a:rPr>
              <a:t>NNP-BC, MS, CNS</a:t>
            </a:r>
            <a:br>
              <a:rPr lang="en-US" sz="4400" dirty="0"/>
            </a:br>
            <a:endParaRPr lang="en-US" sz="4400" dirty="0"/>
          </a:p>
        </p:txBody>
      </p:sp>
      <p:sp>
        <p:nvSpPr>
          <p:cNvPr id="14" name="TextBox 13">
            <a:extLst>
              <a:ext uri="{FF2B5EF4-FFF2-40B4-BE49-F238E27FC236}">
                <a16:creationId xmlns:a16="http://schemas.microsoft.com/office/drawing/2014/main" id="{718F088F-E603-E7A7-942E-D532302B3FFE}"/>
              </a:ext>
            </a:extLst>
          </p:cNvPr>
          <p:cNvSpPr txBox="1"/>
          <p:nvPr/>
        </p:nvSpPr>
        <p:spPr>
          <a:xfrm>
            <a:off x="3712075" y="3138842"/>
            <a:ext cx="3471183" cy="3416320"/>
          </a:xfrm>
          <a:prstGeom prst="rect">
            <a:avLst/>
          </a:prstGeom>
          <a:noFill/>
        </p:spPr>
        <p:txBody>
          <a:bodyPr wrap="square" rtlCol="0">
            <a:spAutoFit/>
          </a:bodyPr>
          <a:lstStyle/>
          <a:p>
            <a:r>
              <a:rPr lang="en-US" sz="2400" b="1" i="1" dirty="0">
                <a:solidFill>
                  <a:srgbClr val="1891AB"/>
                </a:solidFill>
              </a:rPr>
              <a:t>Amy has been an NNP </a:t>
            </a:r>
          </a:p>
          <a:p>
            <a:r>
              <a:rPr lang="en-US" sz="2400" b="1" i="1" dirty="0">
                <a:solidFill>
                  <a:srgbClr val="1891AB"/>
                </a:solidFill>
              </a:rPr>
              <a:t>and CNS at Doctors Medical Center Modesto since 2005. She had the great honor of working with her mentor Janet Pettit and began her career in the Neonatal ICU as a new grad RN in 1990.</a:t>
            </a:r>
          </a:p>
        </p:txBody>
      </p:sp>
      <p:pic>
        <p:nvPicPr>
          <p:cNvPr id="7" name="Picture 6">
            <a:extLst>
              <a:ext uri="{FF2B5EF4-FFF2-40B4-BE49-F238E27FC236}">
                <a16:creationId xmlns:a16="http://schemas.microsoft.com/office/drawing/2014/main" id="{165989F4-6BC7-E747-B7A7-26A941CAF004}"/>
              </a:ext>
            </a:extLst>
          </p:cNvPr>
          <p:cNvPicPr>
            <a:picLocks noChangeAspect="1"/>
          </p:cNvPicPr>
          <p:nvPr/>
        </p:nvPicPr>
        <p:blipFill>
          <a:blip r:embed="rId4"/>
          <a:stretch>
            <a:fillRect/>
          </a:stretch>
        </p:blipFill>
        <p:spPr>
          <a:xfrm>
            <a:off x="147248" y="2996456"/>
            <a:ext cx="3418346" cy="3350882"/>
          </a:xfrm>
          <a:prstGeom prst="rect">
            <a:avLst/>
          </a:prstGeom>
        </p:spPr>
      </p:pic>
    </p:spTree>
    <p:extLst>
      <p:ext uri="{BB962C8B-B14F-4D97-AF65-F5344CB8AC3E}">
        <p14:creationId xmlns:p14="http://schemas.microsoft.com/office/powerpoint/2010/main" val="1495496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15F17BA-436F-A609-0727-3E67EDFA783D}"/>
              </a:ext>
            </a:extLst>
          </p:cNvPr>
          <p:cNvSpPr>
            <a:spLocks noGrp="1"/>
          </p:cNvSpPr>
          <p:nvPr>
            <p:ph type="title"/>
          </p:nvPr>
        </p:nvSpPr>
        <p:spPr>
          <a:xfrm>
            <a:off x="371475" y="260351"/>
            <a:ext cx="11520487" cy="758824"/>
          </a:xfrm>
        </p:spPr>
        <p:txBody>
          <a:bodyPr/>
          <a:lstStyle/>
          <a:p>
            <a:r>
              <a:rPr lang="en-US" dirty="0">
                <a:solidFill>
                  <a:srgbClr val="5E5CA2"/>
                </a:solidFill>
              </a:rPr>
              <a:t>Tubing and Access</a:t>
            </a:r>
          </a:p>
        </p:txBody>
      </p:sp>
      <p:graphicFrame>
        <p:nvGraphicFramePr>
          <p:cNvPr id="3" name="Content Placeholder 3">
            <a:extLst>
              <a:ext uri="{FF2B5EF4-FFF2-40B4-BE49-F238E27FC236}">
                <a16:creationId xmlns:a16="http://schemas.microsoft.com/office/drawing/2014/main" id="{61796DE8-B375-CC40-459A-E6745DEDB996}"/>
              </a:ext>
            </a:extLst>
          </p:cNvPr>
          <p:cNvGraphicFramePr>
            <a:graphicFrameLocks noGrp="1"/>
          </p:cNvGraphicFramePr>
          <p:nvPr>
            <p:ph idx="1"/>
            <p:extLst>
              <p:ext uri="{D42A27DB-BD31-4B8C-83A1-F6EECF244321}">
                <p14:modId xmlns:p14="http://schemas.microsoft.com/office/powerpoint/2010/main" val="201823811"/>
              </p:ext>
            </p:extLst>
          </p:nvPr>
        </p:nvGraphicFramePr>
        <p:xfrm>
          <a:off x="39052" y="1100111"/>
          <a:ext cx="12113895" cy="5389401"/>
        </p:xfrm>
        <a:graphic>
          <a:graphicData uri="http://schemas.openxmlformats.org/drawingml/2006/table">
            <a:tbl>
              <a:tblPr firstRow="1" firstCol="1" bandRow="1" bandCol="1">
                <a:tableStyleId>{21E4AEA4-8DFA-4A89-87EB-49C32662AFE0}</a:tableStyleId>
              </a:tblPr>
              <a:tblGrid>
                <a:gridCol w="6036465">
                  <a:extLst>
                    <a:ext uri="{9D8B030D-6E8A-4147-A177-3AD203B41FA5}">
                      <a16:colId xmlns:a16="http://schemas.microsoft.com/office/drawing/2014/main" val="83708778"/>
                    </a:ext>
                  </a:extLst>
                </a:gridCol>
                <a:gridCol w="6077430">
                  <a:extLst>
                    <a:ext uri="{9D8B030D-6E8A-4147-A177-3AD203B41FA5}">
                      <a16:colId xmlns:a16="http://schemas.microsoft.com/office/drawing/2014/main" val="4241510286"/>
                    </a:ext>
                  </a:extLst>
                </a:gridCol>
              </a:tblGrid>
              <a:tr h="269847">
                <a:tc>
                  <a:txBody>
                    <a:bodyPr/>
                    <a:lstStyle/>
                    <a:p>
                      <a:pPr marL="0" marR="0">
                        <a:lnSpc>
                          <a:spcPct val="107000"/>
                        </a:lnSpc>
                        <a:spcBef>
                          <a:spcPts val="0"/>
                        </a:spcBef>
                        <a:spcAft>
                          <a:spcPts val="0"/>
                        </a:spcAft>
                      </a:pPr>
                      <a:r>
                        <a:rPr lang="en-US" sz="1600" dirty="0">
                          <a:effectLst/>
                        </a:rPr>
                        <a:t>Tubing, injection ports, catheter entry</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76997" marR="76997" marT="0" marB="0"/>
                </a:tc>
                <a:tc>
                  <a:txBody>
                    <a:bodyPr/>
                    <a:lstStyle/>
                    <a:p>
                      <a:pPr marL="0" marR="0">
                        <a:lnSpc>
                          <a:spcPct val="107000"/>
                        </a:lnSpc>
                        <a:spcBef>
                          <a:spcPts val="0"/>
                        </a:spcBef>
                        <a:spcAft>
                          <a:spcPts val="0"/>
                        </a:spcAft>
                      </a:pPr>
                      <a:r>
                        <a:rPr lang="en-US" sz="1600">
                          <a:effectLst/>
                        </a:rPr>
                        <a:t> </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76997" marR="76997" marT="0" marB="0"/>
                </a:tc>
                <a:extLst>
                  <a:ext uri="{0D108BD9-81ED-4DB2-BD59-A6C34878D82A}">
                    <a16:rowId xmlns:a16="http://schemas.microsoft.com/office/drawing/2014/main" val="3797119852"/>
                  </a:ext>
                </a:extLst>
              </a:tr>
              <a:tr h="2031140">
                <a:tc>
                  <a:txBody>
                    <a:bodyPr/>
                    <a:lstStyle/>
                    <a:p>
                      <a:pPr marL="0" marR="0">
                        <a:lnSpc>
                          <a:spcPct val="107000"/>
                        </a:lnSpc>
                        <a:spcBef>
                          <a:spcPts val="0"/>
                        </a:spcBef>
                        <a:spcAft>
                          <a:spcPts val="0"/>
                        </a:spcAft>
                      </a:pPr>
                      <a:r>
                        <a:rPr lang="en-US" sz="1600" dirty="0">
                          <a:effectLst/>
                        </a:rPr>
                        <a:t>1. Use “closed” systems for infusion, blood draws &amp; medication administration.</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76997" marR="76997" marT="0" marB="0"/>
                </a:tc>
                <a:tc>
                  <a:txBody>
                    <a:bodyPr/>
                    <a:lstStyle/>
                    <a:p>
                      <a:pPr marL="0" marR="0">
                        <a:lnSpc>
                          <a:spcPct val="107000"/>
                        </a:lnSpc>
                        <a:spcBef>
                          <a:spcPts val="0"/>
                        </a:spcBef>
                        <a:spcAft>
                          <a:spcPts val="0"/>
                        </a:spcAft>
                      </a:pPr>
                      <a:r>
                        <a:rPr lang="en-US" sz="1600" dirty="0">
                          <a:effectLst/>
                        </a:rPr>
                        <a:t>Closed systems used include:</a:t>
                      </a:r>
                    </a:p>
                    <a:p>
                      <a:pPr marL="0" marR="0">
                        <a:lnSpc>
                          <a:spcPct val="107000"/>
                        </a:lnSpc>
                        <a:spcBef>
                          <a:spcPts val="0"/>
                        </a:spcBef>
                        <a:spcAft>
                          <a:spcPts val="0"/>
                        </a:spcAft>
                      </a:pPr>
                      <a:r>
                        <a:rPr lang="en-US" sz="1600" dirty="0">
                          <a:effectLst/>
                        </a:rPr>
                        <a:t>-Arterial lines:  </a:t>
                      </a:r>
                      <a:r>
                        <a:rPr lang="en-US" sz="1600" dirty="0" err="1">
                          <a:effectLst/>
                        </a:rPr>
                        <a:t>Hummi</a:t>
                      </a:r>
                      <a:r>
                        <a:rPr lang="en-US" sz="1600" dirty="0">
                          <a:effectLst/>
                        </a:rPr>
                        <a:t> blood sampling device for UACs</a:t>
                      </a:r>
                    </a:p>
                    <a:p>
                      <a:pPr marL="0" marR="0">
                        <a:lnSpc>
                          <a:spcPct val="107000"/>
                        </a:lnSpc>
                        <a:spcBef>
                          <a:spcPts val="0"/>
                        </a:spcBef>
                        <a:spcAft>
                          <a:spcPts val="0"/>
                        </a:spcAft>
                      </a:pPr>
                      <a:r>
                        <a:rPr lang="en-US" sz="1600" dirty="0">
                          <a:effectLst/>
                        </a:rPr>
                        <a:t>-Venous lines:  Closed systems using needleless connector with alcohol cap at end to tubing being accessed.</a:t>
                      </a:r>
                    </a:p>
                    <a:p>
                      <a:pPr marL="0" marR="0">
                        <a:lnSpc>
                          <a:spcPct val="107000"/>
                        </a:lnSpc>
                        <a:spcBef>
                          <a:spcPts val="0"/>
                        </a:spcBef>
                        <a:spcAft>
                          <a:spcPts val="0"/>
                        </a:spcAft>
                      </a:pPr>
                      <a:r>
                        <a:rPr lang="en-US" sz="1600" dirty="0">
                          <a:effectLst/>
                        </a:rPr>
                        <a:t>-Medication administration set-up:  Components of all tubing remain attached when infant receiving medications.</a:t>
                      </a:r>
                    </a:p>
                    <a:p>
                      <a:pPr marL="0" marR="0">
                        <a:lnSpc>
                          <a:spcPct val="107000"/>
                        </a:lnSpc>
                        <a:spcBef>
                          <a:spcPts val="0"/>
                        </a:spcBef>
                        <a:spcAft>
                          <a:spcPts val="0"/>
                        </a:spcAft>
                      </a:pPr>
                      <a:r>
                        <a:rPr lang="en-US" sz="1600" dirty="0">
                          <a:effectLst/>
                        </a:rPr>
                        <a:t>-All </a:t>
                      </a:r>
                      <a:r>
                        <a:rPr lang="en-US" sz="1600" dirty="0" err="1">
                          <a:effectLst/>
                        </a:rPr>
                        <a:t>tubings</a:t>
                      </a:r>
                      <a:r>
                        <a:rPr lang="en-US" sz="1600" dirty="0">
                          <a:effectLst/>
                        </a:rPr>
                        <a:t> other than Intralipids will be changed every 96 hours. Intralipid tubing changed every 24 hours. </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76997" marR="76997" marT="0" marB="0"/>
                </a:tc>
                <a:extLst>
                  <a:ext uri="{0D108BD9-81ED-4DB2-BD59-A6C34878D82A}">
                    <a16:rowId xmlns:a16="http://schemas.microsoft.com/office/drawing/2014/main" val="1853091765"/>
                  </a:ext>
                </a:extLst>
              </a:tr>
              <a:tr h="503326">
                <a:tc>
                  <a:txBody>
                    <a:bodyPr/>
                    <a:lstStyle/>
                    <a:p>
                      <a:pPr marL="0" marR="0">
                        <a:lnSpc>
                          <a:spcPct val="107000"/>
                        </a:lnSpc>
                        <a:spcBef>
                          <a:spcPts val="0"/>
                        </a:spcBef>
                        <a:spcAft>
                          <a:spcPts val="0"/>
                        </a:spcAft>
                      </a:pPr>
                      <a:r>
                        <a:rPr lang="en-US" sz="1600" dirty="0">
                          <a:effectLst/>
                        </a:rPr>
                        <a:t>2.  Assemble and connect infusion tubing using aseptic technique. Tubing configured consistently for each type of VAD.</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76997" marR="76997" marT="0" marB="0"/>
                </a:tc>
                <a:tc>
                  <a:txBody>
                    <a:bodyPr/>
                    <a:lstStyle/>
                    <a:p>
                      <a:pPr marL="0" marR="0">
                        <a:lnSpc>
                          <a:spcPct val="107000"/>
                        </a:lnSpc>
                        <a:spcBef>
                          <a:spcPts val="0"/>
                        </a:spcBef>
                        <a:spcAft>
                          <a:spcPts val="0"/>
                        </a:spcAft>
                      </a:pPr>
                      <a:r>
                        <a:rPr lang="en-US" sz="1600" dirty="0">
                          <a:effectLst/>
                        </a:rPr>
                        <a:t>-Aseptic technique includes sterile barrier for tubing assembly &amp; wearing of clean gloves.</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76997" marR="76997" marT="0" marB="0"/>
                </a:tc>
                <a:extLst>
                  <a:ext uri="{0D108BD9-81ED-4DB2-BD59-A6C34878D82A}">
                    <a16:rowId xmlns:a16="http://schemas.microsoft.com/office/drawing/2014/main" val="2134891347"/>
                  </a:ext>
                </a:extLst>
              </a:tr>
              <a:tr h="1009260">
                <a:tc>
                  <a:txBody>
                    <a:bodyPr/>
                    <a:lstStyle/>
                    <a:p>
                      <a:pPr marL="0" marR="0">
                        <a:lnSpc>
                          <a:spcPct val="107000"/>
                        </a:lnSpc>
                        <a:spcBef>
                          <a:spcPts val="0"/>
                        </a:spcBef>
                        <a:spcAft>
                          <a:spcPts val="0"/>
                        </a:spcAft>
                      </a:pPr>
                      <a:r>
                        <a:rPr lang="en-US" sz="1600" dirty="0">
                          <a:effectLst/>
                        </a:rPr>
                        <a:t>3.  Scrub needleless connector using friction with CHG/alcohol swab 10 times prior to line entry. Allow surface to dry prior to entry. Place alcohol cap after access.</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76997" marR="76997" marT="0" marB="0"/>
                </a:tc>
                <a:tc>
                  <a:txBody>
                    <a:bodyPr/>
                    <a:lstStyle/>
                    <a:p>
                      <a:pPr marL="0" marR="0">
                        <a:lnSpc>
                          <a:spcPct val="107000"/>
                        </a:lnSpc>
                        <a:spcBef>
                          <a:spcPts val="0"/>
                        </a:spcBef>
                        <a:spcAft>
                          <a:spcPts val="0"/>
                        </a:spcAft>
                      </a:pPr>
                      <a:r>
                        <a:rPr lang="en-US" sz="1600" dirty="0">
                          <a:effectLst/>
                        </a:rPr>
                        <a:t>-Place sterile 4x4 under site being accessed if in the infant’s bed. Change alcohol cap per manufacturer’s recommendations.  Hub must still be scrubbed 10 times after removal of alcohol cap and allowed to dry.</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76997" marR="76997" marT="0" marB="0"/>
                </a:tc>
                <a:extLst>
                  <a:ext uri="{0D108BD9-81ED-4DB2-BD59-A6C34878D82A}">
                    <a16:rowId xmlns:a16="http://schemas.microsoft.com/office/drawing/2014/main" val="2876703988"/>
                  </a:ext>
                </a:extLst>
              </a:tr>
              <a:tr h="503326">
                <a:tc>
                  <a:txBody>
                    <a:bodyPr/>
                    <a:lstStyle/>
                    <a:p>
                      <a:pPr marL="0" marR="0">
                        <a:lnSpc>
                          <a:spcPct val="107000"/>
                        </a:lnSpc>
                        <a:spcBef>
                          <a:spcPts val="0"/>
                        </a:spcBef>
                        <a:spcAft>
                          <a:spcPts val="0"/>
                        </a:spcAft>
                      </a:pPr>
                      <a:r>
                        <a:rPr lang="en-US" sz="1600" dirty="0">
                          <a:effectLst/>
                        </a:rPr>
                        <a:t>4.  Clean gloves for all VAD entries &amp; hand hygiene utilized before &amp; after glove use.</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76997" marR="76997" marT="0" marB="0"/>
                </a:tc>
                <a:tc>
                  <a:txBody>
                    <a:bodyPr/>
                    <a:lstStyle/>
                    <a:p>
                      <a:pPr marL="0" marR="0">
                        <a:lnSpc>
                          <a:spcPct val="107000"/>
                        </a:lnSpc>
                        <a:spcBef>
                          <a:spcPts val="0"/>
                        </a:spcBef>
                        <a:spcAft>
                          <a:spcPts val="0"/>
                        </a:spcAft>
                      </a:pPr>
                      <a:r>
                        <a:rPr lang="en-US" sz="1600" dirty="0">
                          <a:effectLst/>
                        </a:rPr>
                        <a:t>Standard precautions</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76997" marR="76997" marT="0" marB="0"/>
                </a:tc>
                <a:extLst>
                  <a:ext uri="{0D108BD9-81ED-4DB2-BD59-A6C34878D82A}">
                    <a16:rowId xmlns:a16="http://schemas.microsoft.com/office/drawing/2014/main" val="2440776585"/>
                  </a:ext>
                </a:extLst>
              </a:tr>
              <a:tr h="503326">
                <a:tc>
                  <a:txBody>
                    <a:bodyPr/>
                    <a:lstStyle/>
                    <a:p>
                      <a:pPr marL="0" marR="0">
                        <a:lnSpc>
                          <a:spcPct val="107000"/>
                        </a:lnSpc>
                        <a:spcBef>
                          <a:spcPts val="0"/>
                        </a:spcBef>
                        <a:spcAft>
                          <a:spcPts val="0"/>
                        </a:spcAft>
                      </a:pPr>
                      <a:r>
                        <a:rPr lang="en-US" sz="1600" dirty="0">
                          <a:effectLst/>
                        </a:rPr>
                        <a:t>5.  Use pre-filled, flush containing syringes when necessary to flush catheter.</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76997" marR="76997" marT="0" marB="0"/>
                </a:tc>
                <a:tc>
                  <a:txBody>
                    <a:bodyPr/>
                    <a:lstStyle/>
                    <a:p>
                      <a:pPr marL="0" marR="0">
                        <a:lnSpc>
                          <a:spcPct val="107000"/>
                        </a:lnSpc>
                        <a:spcBef>
                          <a:spcPts val="0"/>
                        </a:spcBef>
                        <a:spcAft>
                          <a:spcPts val="0"/>
                        </a:spcAft>
                      </a:pPr>
                      <a:r>
                        <a:rPr lang="en-US" sz="1600" dirty="0">
                          <a:effectLst/>
                        </a:rPr>
                        <a:t>Manufacturer pre-filled normal saline or normal saline with heparin syringes used.</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76997" marR="76997" marT="0" marB="0"/>
                </a:tc>
                <a:extLst>
                  <a:ext uri="{0D108BD9-81ED-4DB2-BD59-A6C34878D82A}">
                    <a16:rowId xmlns:a16="http://schemas.microsoft.com/office/drawing/2014/main" val="1893136319"/>
                  </a:ext>
                </a:extLst>
              </a:tr>
              <a:tr h="503326">
                <a:tc>
                  <a:txBody>
                    <a:bodyPr/>
                    <a:lstStyle/>
                    <a:p>
                      <a:pPr marL="0" marR="0">
                        <a:lnSpc>
                          <a:spcPct val="107000"/>
                        </a:lnSpc>
                        <a:spcBef>
                          <a:spcPts val="0"/>
                        </a:spcBef>
                        <a:spcAft>
                          <a:spcPts val="0"/>
                        </a:spcAft>
                      </a:pPr>
                      <a:r>
                        <a:rPr lang="en-US" sz="1600" dirty="0">
                          <a:effectLst/>
                        </a:rPr>
                        <a:t>6. Staff empowered to stop non-emergent procedure if sterile technique not followed.</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76997" marR="76997" marT="0" marB="0"/>
                </a:tc>
                <a:tc>
                  <a:txBody>
                    <a:bodyPr/>
                    <a:lstStyle/>
                    <a:p>
                      <a:pPr marL="0" marR="0">
                        <a:lnSpc>
                          <a:spcPct val="107000"/>
                        </a:lnSpc>
                        <a:spcBef>
                          <a:spcPts val="0"/>
                        </a:spcBef>
                        <a:spcAft>
                          <a:spcPts val="0"/>
                        </a:spcAft>
                      </a:pPr>
                      <a:r>
                        <a:rPr lang="en-US" sz="1600">
                          <a:effectLst/>
                        </a:rPr>
                        <a:t> </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76997" marR="76997" marT="0" marB="0"/>
                </a:tc>
                <a:extLst>
                  <a:ext uri="{0D108BD9-81ED-4DB2-BD59-A6C34878D82A}">
                    <a16:rowId xmlns:a16="http://schemas.microsoft.com/office/drawing/2014/main" val="3065342909"/>
                  </a:ext>
                </a:extLst>
              </a:tr>
            </a:tbl>
          </a:graphicData>
        </a:graphic>
      </p:graphicFrame>
      <p:pic>
        <p:nvPicPr>
          <p:cNvPr id="7" name="Picture 6">
            <a:extLst>
              <a:ext uri="{FF2B5EF4-FFF2-40B4-BE49-F238E27FC236}">
                <a16:creationId xmlns:a16="http://schemas.microsoft.com/office/drawing/2014/main" id="{EB4B61B5-7056-4302-F83E-14B718886A0D}"/>
              </a:ext>
            </a:extLst>
          </p:cNvPr>
          <p:cNvPicPr>
            <a:picLocks noChangeAspect="1"/>
          </p:cNvPicPr>
          <p:nvPr/>
        </p:nvPicPr>
        <p:blipFill>
          <a:blip r:embed="rId3"/>
          <a:stretch>
            <a:fillRect/>
          </a:stretch>
        </p:blipFill>
        <p:spPr>
          <a:xfrm rot="20292634">
            <a:off x="4087382" y="-121444"/>
            <a:ext cx="2234179" cy="1682434"/>
          </a:xfrm>
          <a:prstGeom prst="rect">
            <a:avLst/>
          </a:prstGeom>
        </p:spPr>
      </p:pic>
    </p:spTree>
    <p:extLst>
      <p:ext uri="{BB962C8B-B14F-4D97-AF65-F5344CB8AC3E}">
        <p14:creationId xmlns:p14="http://schemas.microsoft.com/office/powerpoint/2010/main" val="1645288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69789-3058-534E-AC45-9F9233231A92}"/>
              </a:ext>
            </a:extLst>
          </p:cNvPr>
          <p:cNvSpPr>
            <a:spLocks noGrp="1"/>
          </p:cNvSpPr>
          <p:nvPr>
            <p:ph type="title"/>
          </p:nvPr>
        </p:nvSpPr>
        <p:spPr>
          <a:xfrm>
            <a:off x="293370" y="257117"/>
            <a:ext cx="5307330" cy="622993"/>
          </a:xfrm>
        </p:spPr>
        <p:txBody>
          <a:bodyPr>
            <a:normAutofit fontScale="90000"/>
          </a:bodyPr>
          <a:lstStyle/>
          <a:p>
            <a:pPr algn="l"/>
            <a:r>
              <a:rPr lang="en-US" sz="4000" dirty="0">
                <a:solidFill>
                  <a:schemeClr val="bg2"/>
                </a:solidFill>
              </a:rPr>
              <a:t>Administrative Leadership</a:t>
            </a:r>
          </a:p>
        </p:txBody>
      </p:sp>
      <p:graphicFrame>
        <p:nvGraphicFramePr>
          <p:cNvPr id="4" name="Content Placeholder 3">
            <a:extLst>
              <a:ext uri="{FF2B5EF4-FFF2-40B4-BE49-F238E27FC236}">
                <a16:creationId xmlns:a16="http://schemas.microsoft.com/office/drawing/2014/main" id="{95481C37-99A1-5E57-7984-3D08EC858E4B}"/>
              </a:ext>
            </a:extLst>
          </p:cNvPr>
          <p:cNvGraphicFramePr>
            <a:graphicFrameLocks/>
          </p:cNvGraphicFramePr>
          <p:nvPr>
            <p:extLst>
              <p:ext uri="{D42A27DB-BD31-4B8C-83A1-F6EECF244321}">
                <p14:modId xmlns:p14="http://schemas.microsoft.com/office/powerpoint/2010/main" val="3361783772"/>
              </p:ext>
            </p:extLst>
          </p:nvPr>
        </p:nvGraphicFramePr>
        <p:xfrm>
          <a:off x="0" y="1074928"/>
          <a:ext cx="12192000" cy="5489575"/>
        </p:xfrm>
        <a:graphic>
          <a:graphicData uri="http://schemas.openxmlformats.org/drawingml/2006/table">
            <a:tbl>
              <a:tblPr firstRow="1" firstCol="1" bandRow="1" bandCol="1">
                <a:tableStyleId>{5C22544A-7EE6-4342-B048-85BDC9FD1C3A}</a:tableStyleId>
              </a:tblPr>
              <a:tblGrid>
                <a:gridCol w="6591435">
                  <a:extLst>
                    <a:ext uri="{9D8B030D-6E8A-4147-A177-3AD203B41FA5}">
                      <a16:colId xmlns:a16="http://schemas.microsoft.com/office/drawing/2014/main" val="4027668624"/>
                    </a:ext>
                  </a:extLst>
                </a:gridCol>
                <a:gridCol w="5600565">
                  <a:extLst>
                    <a:ext uri="{9D8B030D-6E8A-4147-A177-3AD203B41FA5}">
                      <a16:colId xmlns:a16="http://schemas.microsoft.com/office/drawing/2014/main" val="3644843026"/>
                    </a:ext>
                  </a:extLst>
                </a:gridCol>
              </a:tblGrid>
              <a:tr h="270772">
                <a:tc>
                  <a:txBody>
                    <a:bodyPr/>
                    <a:lstStyle/>
                    <a:p>
                      <a:pPr marL="0" marR="0">
                        <a:lnSpc>
                          <a:spcPct val="107000"/>
                        </a:lnSpc>
                        <a:spcBef>
                          <a:spcPts val="0"/>
                        </a:spcBef>
                        <a:spcAft>
                          <a:spcPts val="0"/>
                        </a:spcAft>
                      </a:pPr>
                      <a:r>
                        <a:rPr lang="en-US" sz="1800" dirty="0">
                          <a:effectLst/>
                        </a:rPr>
                        <a:t>Administrative Leadership</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533" marR="63533" marT="0" marB="0"/>
                </a:tc>
                <a:tc>
                  <a:txBody>
                    <a:bodyPr/>
                    <a:lstStyle/>
                    <a:p>
                      <a:pPr marL="0" marR="0">
                        <a:lnSpc>
                          <a:spcPct val="107000"/>
                        </a:lnSpc>
                        <a:spcBef>
                          <a:spcPts val="0"/>
                        </a:spcBef>
                        <a:spcAft>
                          <a:spcPts val="0"/>
                        </a:spcAft>
                      </a:pPr>
                      <a:r>
                        <a:rPr lang="en-US" sz="1800" dirty="0">
                          <a:effectLst/>
                        </a:rPr>
                        <a:t> Considerations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533" marR="63533" marT="0" marB="0"/>
                </a:tc>
                <a:extLst>
                  <a:ext uri="{0D108BD9-81ED-4DB2-BD59-A6C34878D82A}">
                    <a16:rowId xmlns:a16="http://schemas.microsoft.com/office/drawing/2014/main" val="305051782"/>
                  </a:ext>
                </a:extLst>
              </a:tr>
              <a:tr h="555594">
                <a:tc>
                  <a:txBody>
                    <a:bodyPr/>
                    <a:lstStyle/>
                    <a:p>
                      <a:pPr marL="0" marR="0">
                        <a:lnSpc>
                          <a:spcPct val="107000"/>
                        </a:lnSpc>
                        <a:spcBef>
                          <a:spcPts val="0"/>
                        </a:spcBef>
                        <a:spcAft>
                          <a:spcPts val="0"/>
                        </a:spcAft>
                      </a:pPr>
                      <a:r>
                        <a:rPr lang="en-US" sz="1800" dirty="0">
                          <a:effectLst/>
                        </a:rPr>
                        <a:t>1.  Demonstrable administrative involvement in and support for achieving Zero Healthcare-Associated Infections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533" marR="63533" marT="0" marB="0"/>
                </a:tc>
                <a:tc>
                  <a:txBody>
                    <a:bodyPr/>
                    <a:lstStyle/>
                    <a:p>
                      <a:pPr marL="0" marR="0">
                        <a:lnSpc>
                          <a:spcPct val="107000"/>
                        </a:lnSpc>
                        <a:spcBef>
                          <a:spcPts val="0"/>
                        </a:spcBef>
                        <a:spcAft>
                          <a:spcPts val="0"/>
                        </a:spcAft>
                      </a:pPr>
                      <a:r>
                        <a:rPr lang="en-US" sz="1800">
                          <a:effectLst/>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533" marR="63533" marT="0" marB="0"/>
                </a:tc>
                <a:extLst>
                  <a:ext uri="{0D108BD9-81ED-4DB2-BD59-A6C34878D82A}">
                    <a16:rowId xmlns:a16="http://schemas.microsoft.com/office/drawing/2014/main" val="4172931153"/>
                  </a:ext>
                </a:extLst>
              </a:tr>
              <a:tr h="840416">
                <a:tc>
                  <a:txBody>
                    <a:bodyPr/>
                    <a:lstStyle/>
                    <a:p>
                      <a:pPr marL="0" marR="0">
                        <a:lnSpc>
                          <a:spcPct val="107000"/>
                        </a:lnSpc>
                        <a:spcBef>
                          <a:spcPts val="0"/>
                        </a:spcBef>
                        <a:spcAft>
                          <a:spcPts val="0"/>
                        </a:spcAft>
                      </a:pPr>
                      <a:r>
                        <a:rPr lang="en-US" sz="1800" dirty="0">
                          <a:effectLst/>
                        </a:rPr>
                        <a:t>2.  Engage Staff with feedback:</a:t>
                      </a:r>
                    </a:p>
                    <a:p>
                      <a:pPr marL="0" marR="0">
                        <a:lnSpc>
                          <a:spcPct val="107000"/>
                        </a:lnSpc>
                        <a:spcBef>
                          <a:spcPts val="0"/>
                        </a:spcBef>
                        <a:spcAft>
                          <a:spcPts val="0"/>
                        </a:spcAft>
                      </a:pPr>
                      <a:r>
                        <a:rPr lang="en-US" sz="1800" dirty="0">
                          <a:effectLst/>
                        </a:rPr>
                        <a:t>-Posting days since last CLABSI</a:t>
                      </a:r>
                    </a:p>
                    <a:p>
                      <a:pPr marL="0" marR="0">
                        <a:lnSpc>
                          <a:spcPct val="107000"/>
                        </a:lnSpc>
                        <a:spcBef>
                          <a:spcPts val="0"/>
                        </a:spcBef>
                        <a:spcAft>
                          <a:spcPts val="0"/>
                        </a:spcAft>
                      </a:pPr>
                      <a:r>
                        <a:rPr lang="en-US" sz="1800" dirty="0">
                          <a:effectLst/>
                        </a:rPr>
                        <a:t>-Posting CLABSI rates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533" marR="63533" marT="0" marB="0"/>
                </a:tc>
                <a:tc>
                  <a:txBody>
                    <a:bodyPr/>
                    <a:lstStyle/>
                    <a:p>
                      <a:pPr marL="0" marR="0">
                        <a:lnSpc>
                          <a:spcPct val="107000"/>
                        </a:lnSpc>
                        <a:spcBef>
                          <a:spcPts val="0"/>
                        </a:spcBef>
                        <a:spcAft>
                          <a:spcPts val="0"/>
                        </a:spcAft>
                      </a:pPr>
                      <a:r>
                        <a:rPr lang="en-US" sz="1800">
                          <a:effectLst/>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533" marR="63533" marT="0" marB="0"/>
                </a:tc>
                <a:extLst>
                  <a:ext uri="{0D108BD9-81ED-4DB2-BD59-A6C34878D82A}">
                    <a16:rowId xmlns:a16="http://schemas.microsoft.com/office/drawing/2014/main" val="3403518056"/>
                  </a:ext>
                </a:extLst>
              </a:tr>
              <a:tr h="840416">
                <a:tc>
                  <a:txBody>
                    <a:bodyPr/>
                    <a:lstStyle/>
                    <a:p>
                      <a:pPr marL="0" marR="0">
                        <a:lnSpc>
                          <a:spcPct val="107000"/>
                        </a:lnSpc>
                        <a:spcBef>
                          <a:spcPts val="0"/>
                        </a:spcBef>
                        <a:spcAft>
                          <a:spcPts val="0"/>
                        </a:spcAft>
                      </a:pPr>
                      <a:r>
                        <a:rPr lang="en-US" sz="1800" dirty="0">
                          <a:effectLst/>
                        </a:rPr>
                        <a:t>3.  Perform investigation and analysis of each CLABSI</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533" marR="63533" marT="0" marB="0"/>
                </a:tc>
                <a:tc>
                  <a:txBody>
                    <a:bodyPr/>
                    <a:lstStyle/>
                    <a:p>
                      <a:pPr marL="0" marR="0">
                        <a:lnSpc>
                          <a:spcPct val="107000"/>
                        </a:lnSpc>
                        <a:spcBef>
                          <a:spcPts val="0"/>
                        </a:spcBef>
                        <a:spcAft>
                          <a:spcPts val="0"/>
                        </a:spcAft>
                      </a:pPr>
                      <a:r>
                        <a:rPr lang="en-US" sz="1800" dirty="0">
                          <a:effectLst/>
                        </a:rPr>
                        <a:t>-Begin process ASAP &amp; within 24 hours of positive blood culture notification.  Review opportunities for system improvements after each event.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533" marR="63533" marT="0" marB="0"/>
                </a:tc>
                <a:extLst>
                  <a:ext uri="{0D108BD9-81ED-4DB2-BD59-A6C34878D82A}">
                    <a16:rowId xmlns:a16="http://schemas.microsoft.com/office/drawing/2014/main" val="1990193724"/>
                  </a:ext>
                </a:extLst>
              </a:tr>
              <a:tr h="2264526">
                <a:tc>
                  <a:txBody>
                    <a:bodyPr/>
                    <a:lstStyle/>
                    <a:p>
                      <a:pPr marL="0" marR="0">
                        <a:lnSpc>
                          <a:spcPct val="107000"/>
                        </a:lnSpc>
                        <a:spcBef>
                          <a:spcPts val="0"/>
                        </a:spcBef>
                        <a:spcAft>
                          <a:spcPts val="0"/>
                        </a:spcAft>
                      </a:pPr>
                      <a:r>
                        <a:rPr lang="en-US" sz="1800" dirty="0">
                          <a:effectLst/>
                        </a:rPr>
                        <a:t>4.  Surveillance activities of critical processes related to sustaining the gains:</a:t>
                      </a:r>
                    </a:p>
                    <a:p>
                      <a:pPr marL="228600" marR="0">
                        <a:lnSpc>
                          <a:spcPct val="107000"/>
                        </a:lnSpc>
                        <a:spcBef>
                          <a:spcPts val="0"/>
                        </a:spcBef>
                        <a:spcAft>
                          <a:spcPts val="0"/>
                        </a:spcAft>
                      </a:pPr>
                      <a:r>
                        <a:rPr lang="en-US" sz="1800" dirty="0">
                          <a:effectLst/>
                        </a:rPr>
                        <a:t>a.	Hand Hygiene</a:t>
                      </a:r>
                    </a:p>
                    <a:p>
                      <a:pPr marL="228600" marR="0">
                        <a:lnSpc>
                          <a:spcPct val="107000"/>
                        </a:lnSpc>
                        <a:spcBef>
                          <a:spcPts val="0"/>
                        </a:spcBef>
                        <a:spcAft>
                          <a:spcPts val="0"/>
                        </a:spcAft>
                      </a:pPr>
                      <a:endParaRPr lang="en-US" sz="1800">
                        <a:effectLst/>
                      </a:endParaRPr>
                    </a:p>
                    <a:p>
                      <a:pPr marL="228600" marR="0">
                        <a:lnSpc>
                          <a:spcPct val="107000"/>
                        </a:lnSpc>
                        <a:spcBef>
                          <a:spcPts val="0"/>
                        </a:spcBef>
                        <a:spcAft>
                          <a:spcPts val="0"/>
                        </a:spcAft>
                      </a:pPr>
                      <a:r>
                        <a:rPr lang="en-US" sz="1800" dirty="0">
                          <a:effectLst/>
                        </a:rPr>
                        <a:t>b.	Adherence to unit catheter management and entry standards</a:t>
                      </a:r>
                    </a:p>
                    <a:p>
                      <a:pPr marL="0" marR="0">
                        <a:lnSpc>
                          <a:spcPct val="107000"/>
                        </a:lnSpc>
                        <a:spcBef>
                          <a:spcPts val="0"/>
                        </a:spcBef>
                        <a:spcAft>
                          <a:spcPts val="0"/>
                        </a:spcAft>
                      </a:pPr>
                      <a:endParaRPr lang="en-US" sz="1800">
                        <a:effectLst/>
                      </a:endParaRPr>
                    </a:p>
                    <a:p>
                      <a:pPr marL="228600" marR="0">
                        <a:lnSpc>
                          <a:spcPct val="107000"/>
                        </a:lnSpc>
                        <a:spcBef>
                          <a:spcPts val="0"/>
                        </a:spcBef>
                        <a:spcAft>
                          <a:spcPts val="0"/>
                        </a:spcAft>
                      </a:pPr>
                      <a:r>
                        <a:rPr lang="en-US" sz="1800" dirty="0">
                          <a:effectLst/>
                        </a:rPr>
                        <a:t>c.	Unit personnel support for the “Stop the Line” safety culture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533" marR="63533" marT="0" marB="0"/>
                </a:tc>
                <a:tc>
                  <a:txBody>
                    <a:bodyPr/>
                    <a:lstStyle/>
                    <a:p>
                      <a:pPr marL="0" marR="0">
                        <a:lnSpc>
                          <a:spcPct val="107000"/>
                        </a:lnSpc>
                        <a:spcBef>
                          <a:spcPts val="0"/>
                        </a:spcBef>
                        <a:spcAft>
                          <a:spcPts val="0"/>
                        </a:spcAft>
                      </a:pPr>
                      <a:endParaRPr lang="en-US" sz="1800">
                        <a:effectLst/>
                      </a:endParaRPr>
                    </a:p>
                    <a:p>
                      <a:pPr marL="0" marR="0">
                        <a:lnSpc>
                          <a:spcPct val="107000"/>
                        </a:lnSpc>
                        <a:spcBef>
                          <a:spcPts val="0"/>
                        </a:spcBef>
                        <a:spcAft>
                          <a:spcPts val="0"/>
                        </a:spcAft>
                        <a:tabLst>
                          <a:tab pos="196215" algn="l"/>
                        </a:tabLst>
                      </a:pPr>
                      <a:r>
                        <a:rPr lang="en-US" sz="1800" dirty="0">
                          <a:effectLst/>
                        </a:rPr>
                        <a:t>a.	Capture 50 HH observations/month/activity using consistent observers.</a:t>
                      </a:r>
                    </a:p>
                    <a:p>
                      <a:pPr marL="0" marR="0">
                        <a:lnSpc>
                          <a:spcPct val="107000"/>
                        </a:lnSpc>
                        <a:spcBef>
                          <a:spcPts val="0"/>
                        </a:spcBef>
                        <a:spcAft>
                          <a:spcPts val="0"/>
                        </a:spcAft>
                      </a:pPr>
                      <a:endParaRPr lang="en-US" sz="1800">
                        <a:effectLst/>
                      </a:endParaRPr>
                    </a:p>
                    <a:p>
                      <a:pPr marL="0" marR="0">
                        <a:lnSpc>
                          <a:spcPct val="107000"/>
                        </a:lnSpc>
                        <a:spcBef>
                          <a:spcPts val="0"/>
                        </a:spcBef>
                        <a:spcAft>
                          <a:spcPts val="0"/>
                        </a:spcAft>
                        <a:tabLst>
                          <a:tab pos="196215" algn="l"/>
                        </a:tabLst>
                      </a:pPr>
                      <a:r>
                        <a:rPr lang="en-US" sz="1800" dirty="0">
                          <a:effectLst/>
                        </a:rPr>
                        <a:t>b.	As above initially, then smaller volume less frequently.</a:t>
                      </a:r>
                    </a:p>
                    <a:p>
                      <a:pPr marL="0" marR="0">
                        <a:lnSpc>
                          <a:spcPct val="107000"/>
                        </a:lnSpc>
                        <a:spcBef>
                          <a:spcPts val="0"/>
                        </a:spcBef>
                        <a:spcAft>
                          <a:spcPts val="0"/>
                        </a:spcAft>
                      </a:pPr>
                      <a:endParaRPr lang="en-US" sz="1800">
                        <a:effectLst/>
                      </a:endParaRPr>
                    </a:p>
                    <a:p>
                      <a:pPr marL="0" marR="0">
                        <a:lnSpc>
                          <a:spcPct val="107000"/>
                        </a:lnSpc>
                        <a:spcBef>
                          <a:spcPts val="0"/>
                        </a:spcBef>
                        <a:spcAft>
                          <a:spcPts val="0"/>
                        </a:spcAft>
                        <a:tabLst>
                          <a:tab pos="196215" algn="l"/>
                        </a:tabLst>
                      </a:pPr>
                      <a:r>
                        <a:rPr lang="en-US" sz="1800" dirty="0">
                          <a:effectLst/>
                        </a:rPr>
                        <a:t>c.	Empower staff to stop intervention at any time when technique is being breached.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533" marR="63533" marT="0" marB="0"/>
                </a:tc>
                <a:extLst>
                  <a:ext uri="{0D108BD9-81ED-4DB2-BD59-A6C34878D82A}">
                    <a16:rowId xmlns:a16="http://schemas.microsoft.com/office/drawing/2014/main" val="690833853"/>
                  </a:ext>
                </a:extLst>
              </a:tr>
              <a:tr h="555594">
                <a:tc>
                  <a:txBody>
                    <a:bodyPr/>
                    <a:lstStyle/>
                    <a:p>
                      <a:pPr marL="0" marR="0">
                        <a:lnSpc>
                          <a:spcPct val="107000"/>
                        </a:lnSpc>
                        <a:spcBef>
                          <a:spcPts val="0"/>
                        </a:spcBef>
                        <a:spcAft>
                          <a:spcPts val="0"/>
                        </a:spcAft>
                      </a:pPr>
                      <a:r>
                        <a:rPr lang="en-US" sz="1800" dirty="0">
                          <a:effectLst/>
                        </a:rPr>
                        <a:t>5.  Competent trained personnel to perform specialized maintenance activities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533" marR="63533" marT="0" marB="0"/>
                </a:tc>
                <a:tc>
                  <a:txBody>
                    <a:bodyPr/>
                    <a:lstStyle/>
                    <a:p>
                      <a:pPr marL="0" marR="0">
                        <a:lnSpc>
                          <a:spcPct val="107000"/>
                        </a:lnSpc>
                        <a:spcBef>
                          <a:spcPts val="0"/>
                        </a:spcBef>
                        <a:spcAft>
                          <a:spcPts val="0"/>
                        </a:spcAft>
                      </a:pPr>
                      <a:r>
                        <a:rPr lang="en-US" sz="1800" dirty="0">
                          <a:effectLst/>
                        </a:rPr>
                        <a:t>-NNP/ MD will insert and maintain all catheter maintenance including dressing changes, repair and troubleshooting.</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533" marR="63533" marT="0" marB="0"/>
                </a:tc>
                <a:extLst>
                  <a:ext uri="{0D108BD9-81ED-4DB2-BD59-A6C34878D82A}">
                    <a16:rowId xmlns:a16="http://schemas.microsoft.com/office/drawing/2014/main" val="4084924647"/>
                  </a:ext>
                </a:extLst>
              </a:tr>
            </a:tbl>
          </a:graphicData>
        </a:graphic>
      </p:graphicFrame>
    </p:spTree>
    <p:extLst>
      <p:ext uri="{BB962C8B-B14F-4D97-AF65-F5344CB8AC3E}">
        <p14:creationId xmlns:p14="http://schemas.microsoft.com/office/powerpoint/2010/main" val="3766053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2DD894-1B2F-6AF6-E417-1F2596CAB79D}"/>
              </a:ext>
            </a:extLst>
          </p:cNvPr>
          <p:cNvSpPr>
            <a:spLocks noGrp="1"/>
          </p:cNvSpPr>
          <p:nvPr>
            <p:ph type="ctrTitle"/>
          </p:nvPr>
        </p:nvSpPr>
        <p:spPr>
          <a:xfrm>
            <a:off x="144144" y="97314"/>
            <a:ext cx="11905616" cy="618171"/>
          </a:xfrm>
        </p:spPr>
        <p:txBody>
          <a:bodyPr>
            <a:normAutofit fontScale="90000"/>
          </a:bodyPr>
          <a:lstStyle/>
          <a:p>
            <a:r>
              <a:rPr lang="en-US" sz="4400" dirty="0">
                <a:effectLst>
                  <a:outerShdw blurRad="38100" dist="38100" dir="2700000" algn="tl">
                    <a:srgbClr val="000000">
                      <a:alpha val="43137"/>
                    </a:srgbClr>
                  </a:outerShdw>
                </a:effectLst>
              </a:rPr>
              <a:t>Tissue Adhesive Experience                                </a:t>
            </a:r>
            <a:r>
              <a:rPr lang="en-US" sz="4400" dirty="0">
                <a:solidFill>
                  <a:schemeClr val="accent3"/>
                </a:solidFill>
                <a:effectLst>
                  <a:outerShdw blurRad="38100" dist="38100" dir="2700000" algn="tl">
                    <a:srgbClr val="000000">
                      <a:alpha val="43137"/>
                    </a:srgbClr>
                  </a:outerShdw>
                </a:effectLst>
              </a:rPr>
              <a:t>Outcomes</a:t>
            </a:r>
          </a:p>
        </p:txBody>
      </p:sp>
      <p:graphicFrame>
        <p:nvGraphicFramePr>
          <p:cNvPr id="5" name="Diagram 4">
            <a:extLst>
              <a:ext uri="{FF2B5EF4-FFF2-40B4-BE49-F238E27FC236}">
                <a16:creationId xmlns:a16="http://schemas.microsoft.com/office/drawing/2014/main" id="{218B94C0-55E8-EE6C-8F38-9FE8EE5B2901}"/>
              </a:ext>
            </a:extLst>
          </p:cNvPr>
          <p:cNvGraphicFramePr/>
          <p:nvPr>
            <p:extLst>
              <p:ext uri="{D42A27DB-BD31-4B8C-83A1-F6EECF244321}">
                <p14:modId xmlns:p14="http://schemas.microsoft.com/office/powerpoint/2010/main" val="2785887115"/>
              </p:ext>
            </p:extLst>
          </p:nvPr>
        </p:nvGraphicFramePr>
        <p:xfrm>
          <a:off x="266064" y="812799"/>
          <a:ext cx="11133456" cy="5942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Sleeping baby">
            <a:extLst>
              <a:ext uri="{FF2B5EF4-FFF2-40B4-BE49-F238E27FC236}">
                <a16:creationId xmlns:a16="http://schemas.microsoft.com/office/drawing/2014/main" id="{A5D2E979-6F5E-88F8-9082-9659D9389879}"/>
              </a:ext>
            </a:extLst>
          </p:cNvPr>
          <p:cNvPicPr>
            <a:picLocks noChangeAspect="1"/>
          </p:cNvPicPr>
          <p:nvPr/>
        </p:nvPicPr>
        <p:blipFill>
          <a:blip r:embed="rId8">
            <a:alphaModFix amt="23000"/>
          </a:blip>
          <a:stretch>
            <a:fillRect/>
          </a:stretch>
        </p:blipFill>
        <p:spPr>
          <a:xfrm>
            <a:off x="-1" y="0"/>
            <a:ext cx="12192001" cy="6858000"/>
          </a:xfrm>
          <a:prstGeom prst="rect">
            <a:avLst/>
          </a:prstGeom>
        </p:spPr>
      </p:pic>
    </p:spTree>
    <p:extLst>
      <p:ext uri="{BB962C8B-B14F-4D97-AF65-F5344CB8AC3E}">
        <p14:creationId xmlns:p14="http://schemas.microsoft.com/office/powerpoint/2010/main" val="2523606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247A418-3386-FFF2-65A2-1F404320B41C}"/>
              </a:ext>
            </a:extLst>
          </p:cNvPr>
          <p:cNvPicPr>
            <a:picLocks noChangeAspect="1"/>
          </p:cNvPicPr>
          <p:nvPr/>
        </p:nvPicPr>
        <p:blipFill rotWithShape="1">
          <a:blip r:embed="rId3"/>
          <a:srcRect l="24334"/>
          <a:stretch/>
        </p:blipFill>
        <p:spPr>
          <a:xfrm>
            <a:off x="6031317" y="0"/>
            <a:ext cx="6155237" cy="6858000"/>
          </a:xfrm>
          <a:prstGeom prst="rect">
            <a:avLst/>
          </a:prstGeom>
        </p:spPr>
      </p:pic>
      <p:sp>
        <p:nvSpPr>
          <p:cNvPr id="2" name="object 2"/>
          <p:cNvSpPr txBox="1"/>
          <p:nvPr/>
        </p:nvSpPr>
        <p:spPr>
          <a:xfrm>
            <a:off x="999238" y="5636260"/>
            <a:ext cx="90170"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Calibri"/>
                <a:cs typeface="Calibri"/>
              </a:rPr>
              <a:t>0</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3" name="object 3"/>
          <p:cNvSpPr txBox="1"/>
          <p:nvPr/>
        </p:nvSpPr>
        <p:spPr>
          <a:xfrm>
            <a:off x="999238" y="4947411"/>
            <a:ext cx="90170"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Calibri"/>
                <a:cs typeface="Calibri"/>
              </a:rPr>
              <a:t>1</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txBox="1"/>
          <p:nvPr/>
        </p:nvSpPr>
        <p:spPr>
          <a:xfrm>
            <a:off x="999238" y="4255516"/>
            <a:ext cx="90170"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Calibri"/>
                <a:cs typeface="Calibri"/>
              </a:rPr>
              <a:t>2</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5" name="object 5"/>
          <p:cNvSpPr txBox="1"/>
          <p:nvPr/>
        </p:nvSpPr>
        <p:spPr>
          <a:xfrm>
            <a:off x="999238" y="3566667"/>
            <a:ext cx="90170"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Calibri"/>
                <a:cs typeface="Calibri"/>
              </a:rPr>
              <a:t>3</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6" name="object 6"/>
          <p:cNvSpPr txBox="1"/>
          <p:nvPr/>
        </p:nvSpPr>
        <p:spPr>
          <a:xfrm>
            <a:off x="999238" y="2874771"/>
            <a:ext cx="90170"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Calibri"/>
                <a:cs typeface="Calibri"/>
              </a:rPr>
              <a:t>4</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7" name="object 7"/>
          <p:cNvSpPr txBox="1"/>
          <p:nvPr/>
        </p:nvSpPr>
        <p:spPr>
          <a:xfrm>
            <a:off x="999238" y="2185923"/>
            <a:ext cx="90170"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Calibri"/>
                <a:cs typeface="Calibri"/>
              </a:rPr>
              <a:t>5</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8" name="object 8"/>
          <p:cNvSpPr txBox="1"/>
          <p:nvPr/>
        </p:nvSpPr>
        <p:spPr>
          <a:xfrm>
            <a:off x="967095" y="1500052"/>
            <a:ext cx="2426868" cy="375487"/>
          </a:xfrm>
          <a:prstGeom prst="rect">
            <a:avLst/>
          </a:prstGeom>
        </p:spPr>
        <p:txBody>
          <a:bodyPr vert="horz" wrap="square" lIns="0" tIns="12700" rIns="0" bIns="0" rtlCol="0">
            <a:spAutoFit/>
          </a:bodyPr>
          <a:lstStyle/>
          <a:p>
            <a:pPr marL="12700" marR="0" lvl="0" indent="0" defTabSz="914400" eaLnBrk="1" fontAlgn="auto" latinLnBrk="0" hangingPunct="1">
              <a:lnSpc>
                <a:spcPts val="1145"/>
              </a:lnSpc>
              <a:spcBef>
                <a:spcPts val="10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Calibri"/>
                <a:cs typeface="Calibri"/>
              </a:rPr>
              <a:t>6</a:t>
            </a:r>
          </a:p>
          <a:p>
            <a:pPr marL="399415" marR="0" lvl="0" indent="0" defTabSz="914400" eaLnBrk="1" fontAlgn="auto" latinLnBrk="0" hangingPunct="1">
              <a:lnSpc>
                <a:spcPts val="1625"/>
              </a:lnSpc>
              <a:spcBef>
                <a:spcPts val="0"/>
              </a:spcBef>
              <a:spcAft>
                <a:spcPts val="0"/>
              </a:spcAft>
              <a:buClrTx/>
              <a:buSzTx/>
              <a:buFontTx/>
              <a:buNone/>
              <a:tabLst/>
              <a:defRPr/>
            </a:pPr>
            <a:r>
              <a:rPr kumimoji="0" sz="2000" b="0" i="0" u="none" strike="noStrike" kern="0" cap="none" spc="-10" normalizeH="0" baseline="0" noProof="0" dirty="0">
                <a:ln>
                  <a:noFill/>
                </a:ln>
                <a:solidFill>
                  <a:srgbClr val="FFFFFF"/>
                </a:solidFill>
                <a:effectLst/>
                <a:uLnTx/>
                <a:uFillTx/>
                <a:latin typeface="Calibri"/>
                <a:cs typeface="Calibri"/>
              </a:rPr>
              <a:t>Pre-Collaborative</a:t>
            </a:r>
            <a:endParaRPr kumimoji="0" sz="1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9" name="object 9"/>
          <p:cNvSpPr txBox="1"/>
          <p:nvPr/>
        </p:nvSpPr>
        <p:spPr>
          <a:xfrm>
            <a:off x="1367455" y="5806947"/>
            <a:ext cx="279400"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20" normalizeH="0" baseline="0" noProof="0" dirty="0">
                <a:ln>
                  <a:noFill/>
                </a:ln>
                <a:solidFill>
                  <a:sysClr val="windowText" lastClr="000000"/>
                </a:solidFill>
                <a:effectLst/>
                <a:uLnTx/>
                <a:uFillTx/>
                <a:latin typeface="Calibri"/>
                <a:cs typeface="Calibri"/>
              </a:rPr>
              <a:t>2007</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p:cNvSpPr txBox="1"/>
          <p:nvPr/>
        </p:nvSpPr>
        <p:spPr>
          <a:xfrm>
            <a:off x="1997061" y="5806947"/>
            <a:ext cx="279400"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20" normalizeH="0" baseline="0" noProof="0" dirty="0">
                <a:ln>
                  <a:noFill/>
                </a:ln>
                <a:solidFill>
                  <a:sysClr val="windowText" lastClr="000000"/>
                </a:solidFill>
                <a:effectLst/>
                <a:uLnTx/>
                <a:uFillTx/>
                <a:latin typeface="Calibri"/>
                <a:cs typeface="Calibri"/>
              </a:rPr>
              <a:t>2008</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11" name="object 11"/>
          <p:cNvSpPr txBox="1"/>
          <p:nvPr/>
        </p:nvSpPr>
        <p:spPr>
          <a:xfrm>
            <a:off x="2626666" y="5806947"/>
            <a:ext cx="279400"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20" normalizeH="0" baseline="0" noProof="0" dirty="0">
                <a:ln>
                  <a:noFill/>
                </a:ln>
                <a:solidFill>
                  <a:sysClr val="windowText" lastClr="000000"/>
                </a:solidFill>
                <a:effectLst/>
                <a:uLnTx/>
                <a:uFillTx/>
                <a:latin typeface="Calibri"/>
                <a:cs typeface="Calibri"/>
              </a:rPr>
              <a:t>2009</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12" name="object 12"/>
          <p:cNvSpPr txBox="1"/>
          <p:nvPr/>
        </p:nvSpPr>
        <p:spPr>
          <a:xfrm>
            <a:off x="3256271" y="5806947"/>
            <a:ext cx="279400"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20" normalizeH="0" baseline="0" noProof="0" dirty="0">
                <a:ln>
                  <a:noFill/>
                </a:ln>
                <a:solidFill>
                  <a:sysClr val="windowText" lastClr="000000"/>
                </a:solidFill>
                <a:effectLst/>
                <a:uLnTx/>
                <a:uFillTx/>
                <a:latin typeface="Calibri"/>
                <a:cs typeface="Calibri"/>
              </a:rPr>
              <a:t>2010</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13" name="object 13"/>
          <p:cNvSpPr txBox="1"/>
          <p:nvPr/>
        </p:nvSpPr>
        <p:spPr>
          <a:xfrm>
            <a:off x="3885875" y="5806947"/>
            <a:ext cx="279400"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20" normalizeH="0" baseline="0" noProof="0" dirty="0">
                <a:ln>
                  <a:noFill/>
                </a:ln>
                <a:solidFill>
                  <a:sysClr val="windowText" lastClr="000000"/>
                </a:solidFill>
                <a:effectLst/>
                <a:uLnTx/>
                <a:uFillTx/>
                <a:latin typeface="Calibri"/>
                <a:cs typeface="Calibri"/>
              </a:rPr>
              <a:t>2011</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14" name="object 14"/>
          <p:cNvSpPr txBox="1"/>
          <p:nvPr/>
        </p:nvSpPr>
        <p:spPr>
          <a:xfrm>
            <a:off x="4515482" y="5806947"/>
            <a:ext cx="279400"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20" normalizeH="0" baseline="0" noProof="0" dirty="0">
                <a:ln>
                  <a:noFill/>
                </a:ln>
                <a:solidFill>
                  <a:sysClr val="windowText" lastClr="000000"/>
                </a:solidFill>
                <a:effectLst/>
                <a:uLnTx/>
                <a:uFillTx/>
                <a:latin typeface="Calibri"/>
                <a:cs typeface="Calibri"/>
              </a:rPr>
              <a:t>2012</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15" name="object 15"/>
          <p:cNvSpPr txBox="1"/>
          <p:nvPr/>
        </p:nvSpPr>
        <p:spPr>
          <a:xfrm>
            <a:off x="5145087" y="5806947"/>
            <a:ext cx="279400"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20" normalizeH="0" baseline="0" noProof="0" dirty="0">
                <a:ln>
                  <a:noFill/>
                </a:ln>
                <a:solidFill>
                  <a:sysClr val="windowText" lastClr="000000"/>
                </a:solidFill>
                <a:effectLst/>
                <a:uLnTx/>
                <a:uFillTx/>
                <a:latin typeface="Calibri"/>
                <a:cs typeface="Calibri"/>
              </a:rPr>
              <a:t>2013</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16" name="object 16"/>
          <p:cNvSpPr txBox="1"/>
          <p:nvPr/>
        </p:nvSpPr>
        <p:spPr>
          <a:xfrm>
            <a:off x="5774691" y="5806947"/>
            <a:ext cx="279400"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20" normalizeH="0" baseline="0" noProof="0" dirty="0">
                <a:ln>
                  <a:noFill/>
                </a:ln>
                <a:solidFill>
                  <a:sysClr val="windowText" lastClr="000000"/>
                </a:solidFill>
                <a:effectLst/>
                <a:uLnTx/>
                <a:uFillTx/>
                <a:latin typeface="Calibri"/>
                <a:cs typeface="Calibri"/>
              </a:rPr>
              <a:t>2014</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17" name="object 17"/>
          <p:cNvSpPr txBox="1"/>
          <p:nvPr/>
        </p:nvSpPr>
        <p:spPr>
          <a:xfrm>
            <a:off x="6404296" y="5806947"/>
            <a:ext cx="279400"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20" normalizeH="0" baseline="0" noProof="0" dirty="0">
                <a:ln>
                  <a:noFill/>
                </a:ln>
                <a:solidFill>
                  <a:sysClr val="windowText" lastClr="000000"/>
                </a:solidFill>
                <a:effectLst/>
                <a:uLnTx/>
                <a:uFillTx/>
                <a:latin typeface="Calibri"/>
                <a:cs typeface="Calibri"/>
              </a:rPr>
              <a:t>2015</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18" name="object 18"/>
          <p:cNvSpPr txBox="1"/>
          <p:nvPr/>
        </p:nvSpPr>
        <p:spPr>
          <a:xfrm>
            <a:off x="7033901" y="5806947"/>
            <a:ext cx="279400"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20" normalizeH="0" baseline="0" noProof="0" dirty="0">
                <a:ln>
                  <a:noFill/>
                </a:ln>
                <a:solidFill>
                  <a:sysClr val="windowText" lastClr="000000"/>
                </a:solidFill>
                <a:effectLst/>
                <a:uLnTx/>
                <a:uFillTx/>
                <a:latin typeface="Calibri"/>
                <a:cs typeface="Calibri"/>
              </a:rPr>
              <a:t>2016</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19" name="object 19"/>
          <p:cNvSpPr txBox="1"/>
          <p:nvPr/>
        </p:nvSpPr>
        <p:spPr>
          <a:xfrm>
            <a:off x="7663506" y="5806947"/>
            <a:ext cx="279400"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20" normalizeH="0" baseline="0" noProof="0" dirty="0">
                <a:ln>
                  <a:noFill/>
                </a:ln>
                <a:solidFill>
                  <a:sysClr val="windowText" lastClr="000000"/>
                </a:solidFill>
                <a:effectLst/>
                <a:uLnTx/>
                <a:uFillTx/>
                <a:latin typeface="Calibri"/>
                <a:cs typeface="Calibri"/>
              </a:rPr>
              <a:t>2017</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20" name="object 20"/>
          <p:cNvSpPr txBox="1"/>
          <p:nvPr/>
        </p:nvSpPr>
        <p:spPr>
          <a:xfrm>
            <a:off x="8293112" y="5806947"/>
            <a:ext cx="279400"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20" normalizeH="0" baseline="0" noProof="0" dirty="0">
                <a:ln>
                  <a:noFill/>
                </a:ln>
                <a:solidFill>
                  <a:sysClr val="windowText" lastClr="000000"/>
                </a:solidFill>
                <a:effectLst/>
                <a:uLnTx/>
                <a:uFillTx/>
                <a:latin typeface="Calibri"/>
                <a:cs typeface="Calibri"/>
              </a:rPr>
              <a:t>2018</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21" name="object 21"/>
          <p:cNvSpPr txBox="1"/>
          <p:nvPr/>
        </p:nvSpPr>
        <p:spPr>
          <a:xfrm>
            <a:off x="8922717" y="5806947"/>
            <a:ext cx="279400"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20" normalizeH="0" baseline="0" noProof="0" dirty="0">
                <a:ln>
                  <a:noFill/>
                </a:ln>
                <a:solidFill>
                  <a:sysClr val="windowText" lastClr="000000"/>
                </a:solidFill>
                <a:effectLst/>
                <a:uLnTx/>
                <a:uFillTx/>
                <a:latin typeface="Calibri"/>
                <a:cs typeface="Calibri"/>
              </a:rPr>
              <a:t>2019</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22" name="object 22"/>
          <p:cNvSpPr txBox="1"/>
          <p:nvPr/>
        </p:nvSpPr>
        <p:spPr>
          <a:xfrm>
            <a:off x="9552323" y="5806947"/>
            <a:ext cx="279400"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20" normalizeH="0" baseline="0" noProof="0" dirty="0">
                <a:ln>
                  <a:noFill/>
                </a:ln>
                <a:solidFill>
                  <a:sysClr val="windowText" lastClr="000000"/>
                </a:solidFill>
                <a:effectLst/>
                <a:uLnTx/>
                <a:uFillTx/>
                <a:latin typeface="Calibri"/>
                <a:cs typeface="Calibri"/>
              </a:rPr>
              <a:t>2020</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23" name="object 23"/>
          <p:cNvSpPr txBox="1"/>
          <p:nvPr/>
        </p:nvSpPr>
        <p:spPr>
          <a:xfrm>
            <a:off x="10181928" y="5806947"/>
            <a:ext cx="279400"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20" normalizeH="0" baseline="0" noProof="0" dirty="0">
                <a:ln>
                  <a:noFill/>
                </a:ln>
                <a:solidFill>
                  <a:sysClr val="windowText" lastClr="000000"/>
                </a:solidFill>
                <a:effectLst/>
                <a:uLnTx/>
                <a:uFillTx/>
                <a:latin typeface="Calibri"/>
                <a:cs typeface="Calibri"/>
              </a:rPr>
              <a:t>2021</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24" name="object 24"/>
          <p:cNvSpPr txBox="1"/>
          <p:nvPr/>
        </p:nvSpPr>
        <p:spPr>
          <a:xfrm>
            <a:off x="10811533" y="5806947"/>
            <a:ext cx="279400"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20" normalizeH="0" baseline="0" noProof="0" dirty="0">
                <a:ln>
                  <a:noFill/>
                </a:ln>
                <a:solidFill>
                  <a:sysClr val="windowText" lastClr="000000"/>
                </a:solidFill>
                <a:effectLst/>
                <a:uLnTx/>
                <a:uFillTx/>
                <a:latin typeface="Calibri"/>
                <a:cs typeface="Calibri"/>
              </a:rPr>
              <a:t>2022</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grpSp>
        <p:nvGrpSpPr>
          <p:cNvPr id="25" name="object 25"/>
          <p:cNvGrpSpPr/>
          <p:nvPr/>
        </p:nvGrpSpPr>
        <p:grpSpPr>
          <a:xfrm>
            <a:off x="2087410" y="2553092"/>
            <a:ext cx="3912235" cy="2569210"/>
            <a:chOff x="2087410" y="2553092"/>
            <a:chExt cx="3912235" cy="2569210"/>
          </a:xfrm>
        </p:grpSpPr>
        <p:sp>
          <p:nvSpPr>
            <p:cNvPr id="26" name="object 26"/>
            <p:cNvSpPr/>
            <p:nvPr/>
          </p:nvSpPr>
          <p:spPr>
            <a:xfrm>
              <a:off x="2100110" y="2565792"/>
              <a:ext cx="2632710" cy="1220470"/>
            </a:xfrm>
            <a:custGeom>
              <a:avLst/>
              <a:gdLst/>
              <a:ahLst/>
              <a:cxnLst/>
              <a:rect l="l" t="t" r="r" b="b"/>
              <a:pathLst>
                <a:path w="2632710" h="1220470">
                  <a:moveTo>
                    <a:pt x="1096797" y="1084458"/>
                  </a:moveTo>
                  <a:lnTo>
                    <a:pt x="438718" y="1084458"/>
                  </a:lnTo>
                  <a:lnTo>
                    <a:pt x="767767" y="1220014"/>
                  </a:lnTo>
                  <a:lnTo>
                    <a:pt x="1096797" y="1084458"/>
                  </a:lnTo>
                  <a:close/>
                </a:path>
                <a:path w="2632710" h="1220470">
                  <a:moveTo>
                    <a:pt x="2451567" y="0"/>
                  </a:moveTo>
                  <a:lnTo>
                    <a:pt x="180746" y="0"/>
                  </a:lnTo>
                  <a:lnTo>
                    <a:pt x="132696" y="6456"/>
                  </a:lnTo>
                  <a:lnTo>
                    <a:pt x="89520" y="24677"/>
                  </a:lnTo>
                  <a:lnTo>
                    <a:pt x="52939" y="52939"/>
                  </a:lnTo>
                  <a:lnTo>
                    <a:pt x="24677" y="89520"/>
                  </a:lnTo>
                  <a:lnTo>
                    <a:pt x="6456" y="132697"/>
                  </a:lnTo>
                  <a:lnTo>
                    <a:pt x="0" y="180747"/>
                  </a:lnTo>
                  <a:lnTo>
                    <a:pt x="0" y="903715"/>
                  </a:lnTo>
                  <a:lnTo>
                    <a:pt x="6456" y="951759"/>
                  </a:lnTo>
                  <a:lnTo>
                    <a:pt x="24677" y="994936"/>
                  </a:lnTo>
                  <a:lnTo>
                    <a:pt x="52939" y="1031517"/>
                  </a:lnTo>
                  <a:lnTo>
                    <a:pt x="89520" y="1059780"/>
                  </a:lnTo>
                  <a:lnTo>
                    <a:pt x="132696" y="1078001"/>
                  </a:lnTo>
                  <a:lnTo>
                    <a:pt x="180746" y="1084458"/>
                  </a:lnTo>
                  <a:lnTo>
                    <a:pt x="2451567" y="1084458"/>
                  </a:lnTo>
                  <a:lnTo>
                    <a:pt x="2499616" y="1078001"/>
                  </a:lnTo>
                  <a:lnTo>
                    <a:pt x="2542793" y="1059780"/>
                  </a:lnTo>
                  <a:lnTo>
                    <a:pt x="2579374" y="1031517"/>
                  </a:lnTo>
                  <a:lnTo>
                    <a:pt x="2607636" y="994936"/>
                  </a:lnTo>
                  <a:lnTo>
                    <a:pt x="2625857" y="951759"/>
                  </a:lnTo>
                  <a:lnTo>
                    <a:pt x="2632313" y="903715"/>
                  </a:lnTo>
                  <a:lnTo>
                    <a:pt x="2632313" y="180747"/>
                  </a:lnTo>
                  <a:lnTo>
                    <a:pt x="2625857" y="132697"/>
                  </a:lnTo>
                  <a:lnTo>
                    <a:pt x="2607636" y="89520"/>
                  </a:lnTo>
                  <a:lnTo>
                    <a:pt x="2579374" y="52939"/>
                  </a:lnTo>
                  <a:lnTo>
                    <a:pt x="2542793" y="24677"/>
                  </a:lnTo>
                  <a:lnTo>
                    <a:pt x="2499616" y="6456"/>
                  </a:lnTo>
                  <a:lnTo>
                    <a:pt x="2451567" y="0"/>
                  </a:lnTo>
                  <a:close/>
                </a:path>
              </a:pathLst>
            </a:custGeom>
            <a:solidFill>
              <a:srgbClr val="4F81B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2100110" y="2565792"/>
              <a:ext cx="2632710" cy="1220470"/>
            </a:xfrm>
            <a:custGeom>
              <a:avLst/>
              <a:gdLst/>
              <a:ahLst/>
              <a:cxnLst/>
              <a:rect l="l" t="t" r="r" b="b"/>
              <a:pathLst>
                <a:path w="2632710" h="1220470">
                  <a:moveTo>
                    <a:pt x="0" y="180747"/>
                  </a:moveTo>
                  <a:lnTo>
                    <a:pt x="6456" y="132697"/>
                  </a:lnTo>
                  <a:lnTo>
                    <a:pt x="24677" y="89520"/>
                  </a:lnTo>
                  <a:lnTo>
                    <a:pt x="52939" y="52939"/>
                  </a:lnTo>
                  <a:lnTo>
                    <a:pt x="89520" y="24677"/>
                  </a:lnTo>
                  <a:lnTo>
                    <a:pt x="132697" y="6456"/>
                  </a:lnTo>
                  <a:lnTo>
                    <a:pt x="180747" y="0"/>
                  </a:lnTo>
                  <a:lnTo>
                    <a:pt x="438719" y="0"/>
                  </a:lnTo>
                  <a:lnTo>
                    <a:pt x="1096798" y="0"/>
                  </a:lnTo>
                  <a:lnTo>
                    <a:pt x="2451567" y="0"/>
                  </a:lnTo>
                  <a:lnTo>
                    <a:pt x="2499616" y="6456"/>
                  </a:lnTo>
                  <a:lnTo>
                    <a:pt x="2542793" y="24677"/>
                  </a:lnTo>
                  <a:lnTo>
                    <a:pt x="2579374" y="52939"/>
                  </a:lnTo>
                  <a:lnTo>
                    <a:pt x="2607636" y="89520"/>
                  </a:lnTo>
                  <a:lnTo>
                    <a:pt x="2625857" y="132697"/>
                  </a:lnTo>
                  <a:lnTo>
                    <a:pt x="2632314" y="180747"/>
                  </a:lnTo>
                  <a:lnTo>
                    <a:pt x="2632314" y="632599"/>
                  </a:lnTo>
                  <a:lnTo>
                    <a:pt x="2632314" y="903715"/>
                  </a:lnTo>
                  <a:lnTo>
                    <a:pt x="2625857" y="951759"/>
                  </a:lnTo>
                  <a:lnTo>
                    <a:pt x="2607636" y="994936"/>
                  </a:lnTo>
                  <a:lnTo>
                    <a:pt x="2579374" y="1031517"/>
                  </a:lnTo>
                  <a:lnTo>
                    <a:pt x="2542793" y="1059779"/>
                  </a:lnTo>
                  <a:lnTo>
                    <a:pt x="2499616" y="1078000"/>
                  </a:lnTo>
                  <a:lnTo>
                    <a:pt x="2451567" y="1084457"/>
                  </a:lnTo>
                  <a:lnTo>
                    <a:pt x="1096798" y="1084457"/>
                  </a:lnTo>
                  <a:lnTo>
                    <a:pt x="767766" y="1220014"/>
                  </a:lnTo>
                  <a:lnTo>
                    <a:pt x="438719" y="1084457"/>
                  </a:lnTo>
                  <a:lnTo>
                    <a:pt x="180747" y="1084457"/>
                  </a:lnTo>
                  <a:lnTo>
                    <a:pt x="132697" y="1078000"/>
                  </a:lnTo>
                  <a:lnTo>
                    <a:pt x="89520" y="1059779"/>
                  </a:lnTo>
                  <a:lnTo>
                    <a:pt x="52939" y="1031517"/>
                  </a:lnTo>
                  <a:lnTo>
                    <a:pt x="24677" y="994936"/>
                  </a:lnTo>
                  <a:lnTo>
                    <a:pt x="6456" y="951759"/>
                  </a:lnTo>
                  <a:lnTo>
                    <a:pt x="0" y="903709"/>
                  </a:lnTo>
                  <a:lnTo>
                    <a:pt x="0" y="632599"/>
                  </a:lnTo>
                  <a:lnTo>
                    <a:pt x="0" y="180747"/>
                  </a:lnTo>
                  <a:close/>
                </a:path>
              </a:pathLst>
            </a:custGeom>
            <a:ln w="25400">
              <a:solidFill>
                <a:srgbClr val="385D8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3703262" y="3533682"/>
              <a:ext cx="2283460" cy="1575435"/>
            </a:xfrm>
            <a:custGeom>
              <a:avLst/>
              <a:gdLst/>
              <a:ahLst/>
              <a:cxnLst/>
              <a:rect l="l" t="t" r="r" b="b"/>
              <a:pathLst>
                <a:path w="2283460" h="1575435">
                  <a:moveTo>
                    <a:pt x="951369" y="1400289"/>
                  </a:moveTo>
                  <a:lnTo>
                    <a:pt x="380547" y="1400289"/>
                  </a:lnTo>
                  <a:lnTo>
                    <a:pt x="665966" y="1575327"/>
                  </a:lnTo>
                  <a:lnTo>
                    <a:pt x="951369" y="1400289"/>
                  </a:lnTo>
                  <a:close/>
                </a:path>
                <a:path w="2283460" h="1575435">
                  <a:moveTo>
                    <a:pt x="2049903" y="0"/>
                  </a:moveTo>
                  <a:lnTo>
                    <a:pt x="233385" y="0"/>
                  </a:lnTo>
                  <a:lnTo>
                    <a:pt x="186350" y="4741"/>
                  </a:lnTo>
                  <a:lnTo>
                    <a:pt x="142541" y="18340"/>
                  </a:lnTo>
                  <a:lnTo>
                    <a:pt x="102897" y="39858"/>
                  </a:lnTo>
                  <a:lnTo>
                    <a:pt x="68357" y="68356"/>
                  </a:lnTo>
                  <a:lnTo>
                    <a:pt x="39858" y="102896"/>
                  </a:lnTo>
                  <a:lnTo>
                    <a:pt x="18340" y="142540"/>
                  </a:lnTo>
                  <a:lnTo>
                    <a:pt x="4741" y="186349"/>
                  </a:lnTo>
                  <a:lnTo>
                    <a:pt x="0" y="233385"/>
                  </a:lnTo>
                  <a:lnTo>
                    <a:pt x="0" y="1166909"/>
                  </a:lnTo>
                  <a:lnTo>
                    <a:pt x="4741" y="1213939"/>
                  </a:lnTo>
                  <a:lnTo>
                    <a:pt x="18340" y="1257747"/>
                  </a:lnTo>
                  <a:lnTo>
                    <a:pt x="39858" y="1297391"/>
                  </a:lnTo>
                  <a:lnTo>
                    <a:pt x="68357" y="1331932"/>
                  </a:lnTo>
                  <a:lnTo>
                    <a:pt x="102897" y="1360430"/>
                  </a:lnTo>
                  <a:lnTo>
                    <a:pt x="142541" y="1381948"/>
                  </a:lnTo>
                  <a:lnTo>
                    <a:pt x="186350" y="1395547"/>
                  </a:lnTo>
                  <a:lnTo>
                    <a:pt x="233385" y="1400289"/>
                  </a:lnTo>
                  <a:lnTo>
                    <a:pt x="2049903" y="1400289"/>
                  </a:lnTo>
                  <a:lnTo>
                    <a:pt x="2096938" y="1395547"/>
                  </a:lnTo>
                  <a:lnTo>
                    <a:pt x="2140747" y="1381948"/>
                  </a:lnTo>
                  <a:lnTo>
                    <a:pt x="2180391" y="1360430"/>
                  </a:lnTo>
                  <a:lnTo>
                    <a:pt x="2214931" y="1331932"/>
                  </a:lnTo>
                  <a:lnTo>
                    <a:pt x="2243429" y="1297391"/>
                  </a:lnTo>
                  <a:lnTo>
                    <a:pt x="2264947" y="1257747"/>
                  </a:lnTo>
                  <a:lnTo>
                    <a:pt x="2278546" y="1213939"/>
                  </a:lnTo>
                  <a:lnTo>
                    <a:pt x="2283288" y="1166909"/>
                  </a:lnTo>
                  <a:lnTo>
                    <a:pt x="2283288" y="233385"/>
                  </a:lnTo>
                  <a:lnTo>
                    <a:pt x="2278546" y="186349"/>
                  </a:lnTo>
                  <a:lnTo>
                    <a:pt x="2264947" y="142540"/>
                  </a:lnTo>
                  <a:lnTo>
                    <a:pt x="2243429" y="102896"/>
                  </a:lnTo>
                  <a:lnTo>
                    <a:pt x="2214931" y="68356"/>
                  </a:lnTo>
                  <a:lnTo>
                    <a:pt x="2180391" y="39858"/>
                  </a:lnTo>
                  <a:lnTo>
                    <a:pt x="2140747" y="18340"/>
                  </a:lnTo>
                  <a:lnTo>
                    <a:pt x="2096938" y="4741"/>
                  </a:lnTo>
                  <a:lnTo>
                    <a:pt x="2049903" y="0"/>
                  </a:lnTo>
                  <a:close/>
                </a:path>
              </a:pathLst>
            </a:custGeom>
            <a:solidFill>
              <a:srgbClr val="4BACC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3703262" y="3533682"/>
              <a:ext cx="2283460" cy="1575435"/>
            </a:xfrm>
            <a:custGeom>
              <a:avLst/>
              <a:gdLst/>
              <a:ahLst/>
              <a:cxnLst/>
              <a:rect l="l" t="t" r="r" b="b"/>
              <a:pathLst>
                <a:path w="2283460" h="1575435">
                  <a:moveTo>
                    <a:pt x="0" y="233385"/>
                  </a:moveTo>
                  <a:lnTo>
                    <a:pt x="4741" y="186350"/>
                  </a:lnTo>
                  <a:lnTo>
                    <a:pt x="18340" y="142541"/>
                  </a:lnTo>
                  <a:lnTo>
                    <a:pt x="39858" y="102897"/>
                  </a:lnTo>
                  <a:lnTo>
                    <a:pt x="68356" y="68357"/>
                  </a:lnTo>
                  <a:lnTo>
                    <a:pt x="102897" y="39858"/>
                  </a:lnTo>
                  <a:lnTo>
                    <a:pt x="142541" y="18340"/>
                  </a:lnTo>
                  <a:lnTo>
                    <a:pt x="186350" y="4741"/>
                  </a:lnTo>
                  <a:lnTo>
                    <a:pt x="233385" y="0"/>
                  </a:lnTo>
                  <a:lnTo>
                    <a:pt x="380548" y="0"/>
                  </a:lnTo>
                  <a:lnTo>
                    <a:pt x="951370" y="0"/>
                  </a:lnTo>
                  <a:lnTo>
                    <a:pt x="2049903" y="0"/>
                  </a:lnTo>
                  <a:lnTo>
                    <a:pt x="2096938" y="4741"/>
                  </a:lnTo>
                  <a:lnTo>
                    <a:pt x="2140747" y="18340"/>
                  </a:lnTo>
                  <a:lnTo>
                    <a:pt x="2180390" y="39858"/>
                  </a:lnTo>
                  <a:lnTo>
                    <a:pt x="2214931" y="68357"/>
                  </a:lnTo>
                  <a:lnTo>
                    <a:pt x="2243429" y="102897"/>
                  </a:lnTo>
                  <a:lnTo>
                    <a:pt x="2264947" y="142541"/>
                  </a:lnTo>
                  <a:lnTo>
                    <a:pt x="2278546" y="186350"/>
                  </a:lnTo>
                  <a:lnTo>
                    <a:pt x="2283288" y="233385"/>
                  </a:lnTo>
                  <a:lnTo>
                    <a:pt x="2283288" y="816835"/>
                  </a:lnTo>
                  <a:lnTo>
                    <a:pt x="2283288" y="1166910"/>
                  </a:lnTo>
                  <a:lnTo>
                    <a:pt x="2278546" y="1213940"/>
                  </a:lnTo>
                  <a:lnTo>
                    <a:pt x="2264947" y="1257749"/>
                  </a:lnTo>
                  <a:lnTo>
                    <a:pt x="2243429" y="1297392"/>
                  </a:lnTo>
                  <a:lnTo>
                    <a:pt x="2214931" y="1331933"/>
                  </a:lnTo>
                  <a:lnTo>
                    <a:pt x="2180390" y="1360431"/>
                  </a:lnTo>
                  <a:lnTo>
                    <a:pt x="2140747" y="1381949"/>
                  </a:lnTo>
                  <a:lnTo>
                    <a:pt x="2096938" y="1395548"/>
                  </a:lnTo>
                  <a:lnTo>
                    <a:pt x="2049903" y="1400290"/>
                  </a:lnTo>
                  <a:lnTo>
                    <a:pt x="951370" y="1400290"/>
                  </a:lnTo>
                  <a:lnTo>
                    <a:pt x="665966" y="1575327"/>
                  </a:lnTo>
                  <a:lnTo>
                    <a:pt x="380548" y="1400290"/>
                  </a:lnTo>
                  <a:lnTo>
                    <a:pt x="233385" y="1400290"/>
                  </a:lnTo>
                  <a:lnTo>
                    <a:pt x="186350" y="1395548"/>
                  </a:lnTo>
                  <a:lnTo>
                    <a:pt x="142541" y="1381949"/>
                  </a:lnTo>
                  <a:lnTo>
                    <a:pt x="102897" y="1360431"/>
                  </a:lnTo>
                  <a:lnTo>
                    <a:pt x="68356" y="1331933"/>
                  </a:lnTo>
                  <a:lnTo>
                    <a:pt x="39858" y="1297392"/>
                  </a:lnTo>
                  <a:lnTo>
                    <a:pt x="18340" y="1257749"/>
                  </a:lnTo>
                  <a:lnTo>
                    <a:pt x="4741" y="1213940"/>
                  </a:lnTo>
                  <a:lnTo>
                    <a:pt x="0" y="1166905"/>
                  </a:lnTo>
                  <a:lnTo>
                    <a:pt x="0" y="816835"/>
                  </a:lnTo>
                  <a:lnTo>
                    <a:pt x="0" y="233385"/>
                  </a:lnTo>
                  <a:close/>
                </a:path>
              </a:pathLst>
            </a:custGeom>
            <a:ln w="25400">
              <a:solidFill>
                <a:srgbClr val="357D9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0" name="object 30"/>
          <p:cNvSpPr txBox="1"/>
          <p:nvPr/>
        </p:nvSpPr>
        <p:spPr>
          <a:xfrm>
            <a:off x="2231788" y="2638044"/>
            <a:ext cx="3692446" cy="224894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Calibri"/>
                <a:cs typeface="Calibri"/>
              </a:rPr>
              <a:t>Practice</a:t>
            </a:r>
            <a:r>
              <a:rPr kumimoji="0" sz="1600" b="1" i="0" u="none" strike="noStrike" kern="0" cap="none" spc="-10" normalizeH="0" baseline="0" noProof="0" dirty="0">
                <a:ln>
                  <a:noFill/>
                </a:ln>
                <a:solidFill>
                  <a:srgbClr val="FFFFFF"/>
                </a:solidFill>
                <a:effectLst/>
                <a:uLnTx/>
                <a:uFillTx/>
                <a:latin typeface="Calibri"/>
                <a:cs typeface="Calibri"/>
              </a:rPr>
              <a:t> Changes:</a:t>
            </a:r>
            <a:endParaRPr kumimoji="0" sz="1600" b="0" i="0" u="none" strike="noStrike" kern="0" cap="none" spc="0" normalizeH="0" baseline="0" noProof="0" dirty="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25"/>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Calibri"/>
                <a:cs typeface="Calibri"/>
              </a:rPr>
              <a:t>3.15%</a:t>
            </a:r>
            <a:r>
              <a:rPr kumimoji="0" sz="1600" b="0" i="0" u="none" strike="noStrike" kern="0" cap="none" spc="-15"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CHG/Alc</a:t>
            </a:r>
            <a:r>
              <a:rPr kumimoji="0" sz="1600" b="0" i="0" u="none" strike="noStrike" kern="0" cap="none" spc="295"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at </a:t>
            </a:r>
            <a:r>
              <a:rPr kumimoji="0" sz="1600" b="0" i="0" u="none" strike="noStrike" kern="0" cap="none" spc="-25" normalizeH="0" baseline="0" noProof="0" dirty="0">
                <a:ln>
                  <a:noFill/>
                </a:ln>
                <a:solidFill>
                  <a:srgbClr val="FFFFFF"/>
                </a:solidFill>
                <a:effectLst/>
                <a:uLnTx/>
                <a:uFillTx/>
                <a:latin typeface="Calibri"/>
                <a:cs typeface="Calibri"/>
              </a:rPr>
              <a:t>hub</a:t>
            </a:r>
            <a:endParaRPr kumimoji="0" sz="1600" b="0" i="0" u="none" strike="noStrike" kern="0" cap="none" spc="0" normalizeH="0" baseline="0" noProof="0" dirty="0">
              <a:ln>
                <a:noFill/>
              </a:ln>
              <a:solidFill>
                <a:sysClr val="windowText" lastClr="000000"/>
              </a:solidFill>
              <a:effectLst/>
              <a:uLnTx/>
              <a:uFillTx/>
              <a:latin typeface="Calibri"/>
              <a:cs typeface="Calibri"/>
            </a:endParaRPr>
          </a:p>
          <a:p>
            <a:pPr marL="12700" marR="1144905" lvl="0" indent="0" defTabSz="914400" eaLnBrk="1" fontAlgn="auto" latinLnBrk="0" hangingPunct="1">
              <a:lnSpc>
                <a:spcPct val="1014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Calibri"/>
                <a:cs typeface="Calibri"/>
              </a:rPr>
              <a:t>CHG</a:t>
            </a:r>
            <a:r>
              <a:rPr kumimoji="0" sz="1600" b="0" i="0" u="none" strike="noStrike" kern="0" cap="none" spc="-5"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skin</a:t>
            </a:r>
            <a:r>
              <a:rPr kumimoji="0" sz="1600" b="0" i="0" u="none" strike="noStrike" kern="0" cap="none" spc="-5"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antisepsis</a:t>
            </a:r>
            <a:r>
              <a:rPr kumimoji="0" sz="1600" b="0" i="0" u="none" strike="noStrike" kern="0" cap="none" spc="-5"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greater</a:t>
            </a:r>
            <a:r>
              <a:rPr kumimoji="0" sz="1600" b="0" i="0" u="none" strike="noStrike" kern="0" cap="none" spc="-5" normalizeH="0" baseline="0" noProof="0" dirty="0">
                <a:ln>
                  <a:noFill/>
                </a:ln>
                <a:solidFill>
                  <a:srgbClr val="FFFFFF"/>
                </a:solidFill>
                <a:effectLst/>
                <a:uLnTx/>
                <a:uFillTx/>
                <a:latin typeface="Calibri"/>
                <a:cs typeface="Calibri"/>
              </a:rPr>
              <a:t> </a:t>
            </a:r>
            <a:r>
              <a:rPr kumimoji="0" sz="1600" b="0" i="0" u="none" strike="noStrike" kern="0" cap="none" spc="-20" normalizeH="0" baseline="0" noProof="0" dirty="0">
                <a:ln>
                  <a:noFill/>
                </a:ln>
                <a:solidFill>
                  <a:srgbClr val="FFFFFF"/>
                </a:solidFill>
                <a:effectLst/>
                <a:uLnTx/>
                <a:uFillTx/>
                <a:latin typeface="Calibri"/>
                <a:cs typeface="Calibri"/>
              </a:rPr>
              <a:t>than </a:t>
            </a:r>
            <a:r>
              <a:rPr kumimoji="0" sz="1600" b="0" i="0" u="none" strike="noStrike" kern="0" cap="none" spc="-10" normalizeH="0" baseline="0" noProof="0" dirty="0">
                <a:ln>
                  <a:noFill/>
                </a:ln>
                <a:solidFill>
                  <a:srgbClr val="FFFFFF"/>
                </a:solidFill>
                <a:effectLst/>
                <a:uLnTx/>
                <a:uFillTx/>
                <a:latin typeface="Calibri"/>
                <a:cs typeface="Calibri"/>
              </a:rPr>
              <a:t>1000gms</a:t>
            </a:r>
            <a:endParaRPr kumimoji="0" lang="en-US" sz="1600" b="0" i="0" u="none" strike="noStrike" kern="0" cap="none" spc="0" normalizeH="0" baseline="0" noProof="0" dirty="0">
              <a:ln>
                <a:noFill/>
              </a:ln>
              <a:solidFill>
                <a:sysClr val="windowText" lastClr="000000"/>
              </a:solidFill>
              <a:effectLst/>
              <a:uLnTx/>
              <a:uFillTx/>
              <a:latin typeface="Calibri"/>
              <a:cs typeface="Calibri"/>
            </a:endParaRPr>
          </a:p>
          <a:p>
            <a:pPr marL="1630680" marR="5080" lvl="0" indent="0" defTabSz="914400" eaLnBrk="1" fontAlgn="auto" latinLnBrk="0" hangingPunct="1">
              <a:lnSpc>
                <a:spcPct val="102699"/>
              </a:lnSpc>
              <a:spcBef>
                <a:spcPts val="910"/>
              </a:spcBef>
              <a:spcAft>
                <a:spcPts val="0"/>
              </a:spcAft>
              <a:buClrTx/>
              <a:buSzTx/>
              <a:buFontTx/>
              <a:buNone/>
              <a:tabLst/>
              <a:defRPr/>
            </a:pPr>
            <a:r>
              <a:rPr kumimoji="0" lang="en-US" b="0" i="0" u="none" strike="noStrike" kern="0" cap="none" spc="0" normalizeH="0" baseline="0" noProof="0" dirty="0">
                <a:ln>
                  <a:noFill/>
                </a:ln>
                <a:solidFill>
                  <a:srgbClr val="FFFFFF"/>
                </a:solidFill>
                <a:effectLst/>
                <a:uLnTx/>
                <a:uFillTx/>
                <a:latin typeface="Calibri"/>
                <a:cs typeface="Calibri"/>
              </a:rPr>
              <a:t>Alcohol-impregnated</a:t>
            </a:r>
            <a:r>
              <a:rPr kumimoji="0" lang="en-US" b="0" i="0" u="none" strike="noStrike" kern="0" cap="none" spc="-35" normalizeH="0" baseline="0" noProof="0" dirty="0">
                <a:ln>
                  <a:noFill/>
                </a:ln>
                <a:solidFill>
                  <a:srgbClr val="FFFFFF"/>
                </a:solidFill>
                <a:effectLst/>
                <a:uLnTx/>
                <a:uFillTx/>
                <a:latin typeface="Calibri"/>
                <a:cs typeface="Calibri"/>
              </a:rPr>
              <a:t> </a:t>
            </a:r>
            <a:r>
              <a:rPr kumimoji="0" lang="en-US" b="0" i="0" u="none" strike="noStrike" kern="0" cap="none" spc="0" normalizeH="0" baseline="0" noProof="0" dirty="0">
                <a:ln>
                  <a:noFill/>
                </a:ln>
                <a:solidFill>
                  <a:srgbClr val="FFFFFF"/>
                </a:solidFill>
                <a:effectLst/>
                <a:uLnTx/>
                <a:uFillTx/>
                <a:latin typeface="Calibri"/>
                <a:cs typeface="Calibri"/>
              </a:rPr>
              <a:t>port</a:t>
            </a:r>
            <a:r>
              <a:rPr kumimoji="0" lang="en-US" b="0" i="0" u="none" strike="noStrike" kern="0" cap="none" spc="-35" normalizeH="0" baseline="0" noProof="0" dirty="0">
                <a:ln>
                  <a:noFill/>
                </a:ln>
                <a:solidFill>
                  <a:srgbClr val="FFFFFF"/>
                </a:solidFill>
                <a:effectLst/>
                <a:uLnTx/>
                <a:uFillTx/>
                <a:latin typeface="Calibri"/>
                <a:cs typeface="Calibri"/>
              </a:rPr>
              <a:t> </a:t>
            </a:r>
            <a:r>
              <a:rPr kumimoji="0" lang="en-US" b="0" i="0" u="none" strike="noStrike" kern="0" cap="none" spc="-10" normalizeH="0" baseline="0" noProof="0" dirty="0">
                <a:ln>
                  <a:noFill/>
                </a:ln>
                <a:solidFill>
                  <a:srgbClr val="FFFFFF"/>
                </a:solidFill>
                <a:effectLst/>
                <a:uLnTx/>
                <a:uFillTx/>
                <a:latin typeface="Calibri"/>
                <a:cs typeface="Calibri"/>
              </a:rPr>
              <a:t>covers </a:t>
            </a:r>
            <a:r>
              <a:rPr kumimoji="0" lang="en-US" b="0" i="0" u="none" strike="noStrike" kern="0" cap="none" spc="0" normalizeH="0" baseline="0" noProof="0" dirty="0">
                <a:ln>
                  <a:noFill/>
                </a:ln>
                <a:solidFill>
                  <a:srgbClr val="FFFFFF"/>
                </a:solidFill>
                <a:effectLst/>
                <a:uLnTx/>
                <a:uFillTx/>
                <a:latin typeface="Calibri"/>
                <a:cs typeface="Calibri"/>
              </a:rPr>
              <a:t>implemented</a:t>
            </a:r>
            <a:r>
              <a:rPr kumimoji="0" lang="en-US" b="0" i="0" u="none" strike="noStrike" kern="0" cap="none" spc="-25" normalizeH="0" baseline="0" noProof="0" dirty="0">
                <a:ln>
                  <a:noFill/>
                </a:ln>
                <a:solidFill>
                  <a:srgbClr val="FFFFFF"/>
                </a:solidFill>
                <a:effectLst/>
                <a:uLnTx/>
                <a:uFillTx/>
                <a:latin typeface="Calibri"/>
                <a:cs typeface="Calibri"/>
              </a:rPr>
              <a:t> </a:t>
            </a:r>
            <a:r>
              <a:rPr kumimoji="0" lang="en-US" b="0" i="0" u="none" strike="noStrike" kern="0" cap="none" spc="0" normalizeH="0" baseline="0" noProof="0" dirty="0">
                <a:ln>
                  <a:noFill/>
                </a:ln>
                <a:solidFill>
                  <a:srgbClr val="FFFFFF"/>
                </a:solidFill>
                <a:effectLst/>
                <a:uLnTx/>
                <a:uFillTx/>
                <a:latin typeface="Calibri"/>
                <a:cs typeface="Calibri"/>
              </a:rPr>
              <a:t>with</a:t>
            </a:r>
            <a:r>
              <a:rPr kumimoji="0" lang="en-US" b="0" i="0" u="none" strike="noStrike" kern="0" cap="none" spc="-25" normalizeH="0" baseline="0" noProof="0" dirty="0">
                <a:ln>
                  <a:noFill/>
                </a:ln>
                <a:solidFill>
                  <a:srgbClr val="FFFFFF"/>
                </a:solidFill>
                <a:effectLst/>
                <a:uLnTx/>
                <a:uFillTx/>
                <a:latin typeface="Calibri"/>
                <a:cs typeface="Calibri"/>
              </a:rPr>
              <a:t> </a:t>
            </a:r>
            <a:r>
              <a:rPr kumimoji="0" lang="en-US" b="0" i="0" u="none" strike="noStrike" kern="0" cap="none" spc="0" normalizeH="0" baseline="0" noProof="0" dirty="0">
                <a:ln>
                  <a:noFill/>
                </a:ln>
                <a:solidFill>
                  <a:srgbClr val="FFFFFF"/>
                </a:solidFill>
                <a:effectLst/>
                <a:uLnTx/>
                <a:uFillTx/>
                <a:latin typeface="Calibri"/>
                <a:cs typeface="Calibri"/>
              </a:rPr>
              <a:t>3.15%</a:t>
            </a:r>
            <a:r>
              <a:rPr kumimoji="0" lang="en-US" b="0" i="0" u="none" strike="noStrike" kern="0" cap="none" spc="-20" normalizeH="0" baseline="0" noProof="0" dirty="0">
                <a:ln>
                  <a:noFill/>
                </a:ln>
                <a:solidFill>
                  <a:srgbClr val="FFFFFF"/>
                </a:solidFill>
                <a:effectLst/>
                <a:uLnTx/>
                <a:uFillTx/>
                <a:latin typeface="Calibri"/>
                <a:cs typeface="Calibri"/>
              </a:rPr>
              <a:t> </a:t>
            </a:r>
            <a:r>
              <a:rPr kumimoji="0" lang="en-US" b="0" i="0" u="none" strike="noStrike" kern="0" cap="none" spc="-10" normalizeH="0" baseline="0" noProof="0" dirty="0" err="1">
                <a:ln>
                  <a:noFill/>
                </a:ln>
                <a:solidFill>
                  <a:srgbClr val="FFFFFF"/>
                </a:solidFill>
                <a:effectLst/>
                <a:uLnTx/>
                <a:uFillTx/>
                <a:latin typeface="Calibri"/>
                <a:cs typeface="Calibri"/>
              </a:rPr>
              <a:t>chg</a:t>
            </a:r>
            <a:r>
              <a:rPr kumimoji="0" lang="en-US" b="0" i="0" u="none" strike="noStrike" kern="0" cap="none" spc="-10" normalizeH="0" baseline="0" noProof="0" dirty="0">
                <a:ln>
                  <a:noFill/>
                </a:ln>
                <a:solidFill>
                  <a:srgbClr val="FFFFFF"/>
                </a:solidFill>
                <a:effectLst/>
                <a:uLnTx/>
                <a:uFillTx/>
                <a:latin typeface="Calibri"/>
                <a:cs typeface="Calibri"/>
              </a:rPr>
              <a:t>/</a:t>
            </a:r>
            <a:r>
              <a:rPr kumimoji="0" lang="en-US" b="0" i="0" u="none" strike="noStrike" kern="0" cap="none" spc="-10" normalizeH="0" baseline="0" noProof="0" dirty="0" err="1">
                <a:ln>
                  <a:noFill/>
                </a:ln>
                <a:solidFill>
                  <a:srgbClr val="FFFFFF"/>
                </a:solidFill>
                <a:effectLst/>
                <a:uLnTx/>
                <a:uFillTx/>
                <a:latin typeface="Calibri"/>
                <a:cs typeface="Calibri"/>
              </a:rPr>
              <a:t>alc</a:t>
            </a:r>
            <a:r>
              <a:rPr kumimoji="0" lang="en-US" b="0" i="0" u="none" strike="noStrike" kern="0" cap="none" spc="-10" normalizeH="0" baseline="0" noProof="0" dirty="0">
                <a:ln>
                  <a:noFill/>
                </a:ln>
                <a:solidFill>
                  <a:srgbClr val="FFFFFF"/>
                </a:solidFill>
                <a:effectLst/>
                <a:uLnTx/>
                <a:uFillTx/>
                <a:latin typeface="Calibri"/>
                <a:cs typeface="Calibri"/>
              </a:rPr>
              <a:t> scrub</a:t>
            </a:r>
            <a:endParaRPr kumimoji="0" lang="en-US" b="0" i="0" u="none" strike="noStrike" kern="0" cap="none" spc="0" normalizeH="0" baseline="0" noProof="0" dirty="0">
              <a:ln>
                <a:noFill/>
              </a:ln>
              <a:solidFill>
                <a:sysClr val="windowText" lastClr="000000"/>
              </a:solidFill>
              <a:effectLst/>
              <a:uLnTx/>
              <a:uFillTx/>
              <a:latin typeface="Calibri"/>
              <a:cs typeface="Calibri"/>
            </a:endParaRPr>
          </a:p>
        </p:txBody>
      </p:sp>
      <p:grpSp>
        <p:nvGrpSpPr>
          <p:cNvPr id="36" name="Group 35">
            <a:extLst>
              <a:ext uri="{FF2B5EF4-FFF2-40B4-BE49-F238E27FC236}">
                <a16:creationId xmlns:a16="http://schemas.microsoft.com/office/drawing/2014/main" id="{A85A1E4A-2F31-4F75-3606-3F251FF9649E}"/>
              </a:ext>
            </a:extLst>
          </p:cNvPr>
          <p:cNvGrpSpPr/>
          <p:nvPr/>
        </p:nvGrpSpPr>
        <p:grpSpPr>
          <a:xfrm>
            <a:off x="9281457" y="3861719"/>
            <a:ext cx="1911305" cy="1121017"/>
            <a:chOff x="8900228" y="3988100"/>
            <a:chExt cx="1911305" cy="1121017"/>
          </a:xfrm>
        </p:grpSpPr>
        <p:grpSp>
          <p:nvGrpSpPr>
            <p:cNvPr id="31" name="object 31"/>
            <p:cNvGrpSpPr/>
            <p:nvPr/>
          </p:nvGrpSpPr>
          <p:grpSpPr>
            <a:xfrm>
              <a:off x="8900228" y="3988100"/>
              <a:ext cx="1911305" cy="1121017"/>
              <a:chOff x="8900228" y="3986009"/>
              <a:chExt cx="1736725" cy="701675"/>
            </a:xfrm>
          </p:grpSpPr>
          <p:sp>
            <p:nvSpPr>
              <p:cNvPr id="32" name="object 32"/>
              <p:cNvSpPr/>
              <p:nvPr/>
            </p:nvSpPr>
            <p:spPr>
              <a:xfrm>
                <a:off x="8906578" y="3992359"/>
                <a:ext cx="1724025" cy="688975"/>
              </a:xfrm>
              <a:custGeom>
                <a:avLst/>
                <a:gdLst/>
                <a:ahLst/>
                <a:cxnLst/>
                <a:rect l="l" t="t" r="r" b="b"/>
                <a:pathLst>
                  <a:path w="1724025" h="688975">
                    <a:moveTo>
                      <a:pt x="718343" y="612139"/>
                    </a:moveTo>
                    <a:lnTo>
                      <a:pt x="287337" y="612139"/>
                    </a:lnTo>
                    <a:lnTo>
                      <a:pt x="502846" y="688657"/>
                    </a:lnTo>
                    <a:lnTo>
                      <a:pt x="718343" y="612139"/>
                    </a:lnTo>
                    <a:close/>
                  </a:path>
                  <a:path w="1724025" h="688975">
                    <a:moveTo>
                      <a:pt x="1621999" y="0"/>
                    </a:moveTo>
                    <a:lnTo>
                      <a:pt x="102025" y="0"/>
                    </a:lnTo>
                    <a:lnTo>
                      <a:pt x="62312" y="8017"/>
                    </a:lnTo>
                    <a:lnTo>
                      <a:pt x="29882" y="29882"/>
                    </a:lnTo>
                    <a:lnTo>
                      <a:pt x="8017" y="62312"/>
                    </a:lnTo>
                    <a:lnTo>
                      <a:pt x="0" y="102025"/>
                    </a:lnTo>
                    <a:lnTo>
                      <a:pt x="0" y="510115"/>
                    </a:lnTo>
                    <a:lnTo>
                      <a:pt x="8017" y="549826"/>
                    </a:lnTo>
                    <a:lnTo>
                      <a:pt x="29882" y="582256"/>
                    </a:lnTo>
                    <a:lnTo>
                      <a:pt x="62312" y="604122"/>
                    </a:lnTo>
                    <a:lnTo>
                      <a:pt x="102025" y="612139"/>
                    </a:lnTo>
                    <a:lnTo>
                      <a:pt x="1621999" y="612139"/>
                    </a:lnTo>
                    <a:lnTo>
                      <a:pt x="1661712" y="604122"/>
                    </a:lnTo>
                    <a:lnTo>
                      <a:pt x="1694142" y="582256"/>
                    </a:lnTo>
                    <a:lnTo>
                      <a:pt x="1716007" y="549826"/>
                    </a:lnTo>
                    <a:lnTo>
                      <a:pt x="1724024" y="510115"/>
                    </a:lnTo>
                    <a:lnTo>
                      <a:pt x="1724025" y="102025"/>
                    </a:lnTo>
                    <a:lnTo>
                      <a:pt x="1716007" y="62312"/>
                    </a:lnTo>
                    <a:lnTo>
                      <a:pt x="1694142" y="29882"/>
                    </a:lnTo>
                    <a:lnTo>
                      <a:pt x="1661712" y="8017"/>
                    </a:lnTo>
                    <a:lnTo>
                      <a:pt x="1621999" y="0"/>
                    </a:lnTo>
                    <a:close/>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3" name="object 33"/>
              <p:cNvSpPr/>
              <p:nvPr/>
            </p:nvSpPr>
            <p:spPr>
              <a:xfrm>
                <a:off x="8906578" y="3992359"/>
                <a:ext cx="1724025" cy="688975"/>
              </a:xfrm>
              <a:custGeom>
                <a:avLst/>
                <a:gdLst/>
                <a:ahLst/>
                <a:cxnLst/>
                <a:rect l="l" t="t" r="r" b="b"/>
                <a:pathLst>
                  <a:path w="1724025" h="688975">
                    <a:moveTo>
                      <a:pt x="0" y="102025"/>
                    </a:moveTo>
                    <a:lnTo>
                      <a:pt x="8017" y="62312"/>
                    </a:lnTo>
                    <a:lnTo>
                      <a:pt x="29882" y="29882"/>
                    </a:lnTo>
                    <a:lnTo>
                      <a:pt x="62312" y="8017"/>
                    </a:lnTo>
                    <a:lnTo>
                      <a:pt x="102025" y="0"/>
                    </a:lnTo>
                    <a:lnTo>
                      <a:pt x="287337" y="0"/>
                    </a:lnTo>
                    <a:lnTo>
                      <a:pt x="718343" y="0"/>
                    </a:lnTo>
                    <a:lnTo>
                      <a:pt x="1621999" y="0"/>
                    </a:lnTo>
                    <a:lnTo>
                      <a:pt x="1661712" y="8017"/>
                    </a:lnTo>
                    <a:lnTo>
                      <a:pt x="1694142" y="29882"/>
                    </a:lnTo>
                    <a:lnTo>
                      <a:pt x="1716007" y="62312"/>
                    </a:lnTo>
                    <a:lnTo>
                      <a:pt x="1724025" y="102025"/>
                    </a:lnTo>
                    <a:lnTo>
                      <a:pt x="1724025" y="357082"/>
                    </a:lnTo>
                    <a:lnTo>
                      <a:pt x="1724025" y="510116"/>
                    </a:lnTo>
                    <a:lnTo>
                      <a:pt x="1716007" y="549827"/>
                    </a:lnTo>
                    <a:lnTo>
                      <a:pt x="1694142" y="582257"/>
                    </a:lnTo>
                    <a:lnTo>
                      <a:pt x="1661712" y="604122"/>
                    </a:lnTo>
                    <a:lnTo>
                      <a:pt x="1621999" y="612140"/>
                    </a:lnTo>
                    <a:lnTo>
                      <a:pt x="718343" y="612140"/>
                    </a:lnTo>
                    <a:lnTo>
                      <a:pt x="502846" y="688658"/>
                    </a:lnTo>
                    <a:lnTo>
                      <a:pt x="287337" y="612140"/>
                    </a:lnTo>
                    <a:lnTo>
                      <a:pt x="102025" y="612140"/>
                    </a:lnTo>
                    <a:lnTo>
                      <a:pt x="62312" y="604122"/>
                    </a:lnTo>
                    <a:lnTo>
                      <a:pt x="29882" y="582257"/>
                    </a:lnTo>
                    <a:lnTo>
                      <a:pt x="8017" y="549827"/>
                    </a:lnTo>
                    <a:lnTo>
                      <a:pt x="0" y="510114"/>
                    </a:lnTo>
                    <a:lnTo>
                      <a:pt x="0" y="357082"/>
                    </a:lnTo>
                    <a:lnTo>
                      <a:pt x="0" y="102025"/>
                    </a:lnTo>
                    <a:close/>
                  </a:path>
                </a:pathLst>
              </a:custGeom>
              <a:ln w="12700">
                <a:solidFill>
                  <a:srgbClr val="2F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sp>
          <p:nvSpPr>
            <p:cNvPr id="34" name="object 34"/>
            <p:cNvSpPr txBox="1"/>
            <p:nvPr/>
          </p:nvSpPr>
          <p:spPr>
            <a:xfrm>
              <a:off x="9035166" y="4102608"/>
              <a:ext cx="1465580" cy="784638"/>
            </a:xfrm>
            <a:prstGeom prst="rect">
              <a:avLst/>
            </a:prstGeom>
          </p:spPr>
          <p:txBody>
            <a:bodyPr vert="horz" wrap="square" lIns="0" tIns="12700" rIns="0" bIns="0" rtlCol="0">
              <a:spAutoFit/>
            </a:bodyPr>
            <a:lstStyle/>
            <a:p>
              <a:pPr marL="474980" marR="5080" lvl="0" indent="-462915" defTabSz="914400" eaLnBrk="1" fontAlgn="auto" latinLnBrk="0" hangingPunct="1">
                <a:lnSpc>
                  <a:spcPct val="105500"/>
                </a:lnSpc>
                <a:spcBef>
                  <a:spcPts val="100"/>
                </a:spcBef>
                <a:spcAft>
                  <a:spcPts val="0"/>
                </a:spcAft>
                <a:buClrTx/>
                <a:buSzTx/>
                <a:buFontTx/>
                <a:buNone/>
                <a:tabLst/>
                <a:defRPr/>
              </a:pPr>
              <a:r>
                <a:rPr kumimoji="0" sz="1600" b="0" i="0" u="none" strike="noStrike" kern="0" cap="none" spc="-10" normalizeH="0" baseline="0" noProof="0" dirty="0">
                  <a:ln>
                    <a:noFill/>
                  </a:ln>
                  <a:solidFill>
                    <a:srgbClr val="FFFFFF"/>
                  </a:solidFill>
                  <a:effectLst/>
                  <a:uLnTx/>
                  <a:uFillTx/>
                  <a:latin typeface="Calibri"/>
                  <a:cs typeface="Calibri"/>
                </a:rPr>
                <a:t>Implementation</a:t>
              </a:r>
              <a:r>
                <a:rPr kumimoji="0" sz="1600" b="0" i="0" u="none" strike="noStrike" kern="0" cap="none" spc="25"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of</a:t>
              </a:r>
              <a:r>
                <a:rPr kumimoji="0" sz="1600" b="0" i="0" u="none" strike="noStrike" kern="0" cap="none" spc="40" normalizeH="0" baseline="0" noProof="0" dirty="0">
                  <a:ln>
                    <a:noFill/>
                  </a:ln>
                  <a:solidFill>
                    <a:srgbClr val="FFFFFF"/>
                  </a:solidFill>
                  <a:effectLst/>
                  <a:uLnTx/>
                  <a:uFillTx/>
                  <a:latin typeface="Calibri"/>
                  <a:cs typeface="Calibri"/>
                </a:rPr>
                <a:t> </a:t>
              </a:r>
              <a:r>
                <a:rPr kumimoji="0" sz="1600" b="0" i="0" u="none" strike="noStrike" kern="0" cap="none" spc="-10" normalizeH="0" baseline="0" noProof="0" dirty="0">
                  <a:ln>
                    <a:noFill/>
                  </a:ln>
                  <a:solidFill>
                    <a:srgbClr val="FFFFFF"/>
                  </a:solidFill>
                  <a:effectLst/>
                  <a:uLnTx/>
                  <a:uFillTx/>
                  <a:latin typeface="Calibri"/>
                  <a:cs typeface="Calibri"/>
                </a:rPr>
                <a:t>Tissue Adhesive</a:t>
              </a:r>
              <a:endParaRPr kumimoji="0" sz="1600" b="0" i="0" u="none" strike="noStrike" kern="0" cap="none" spc="0" normalizeH="0" baseline="0" noProof="0" dirty="0">
                <a:ln>
                  <a:noFill/>
                </a:ln>
                <a:solidFill>
                  <a:sysClr val="windowText" lastClr="000000"/>
                </a:solidFill>
                <a:effectLst/>
                <a:uLnTx/>
                <a:uFillTx/>
                <a:latin typeface="Calibri"/>
                <a:cs typeface="Calibri"/>
              </a:endParaRPr>
            </a:p>
          </p:txBody>
        </p:sp>
      </p:grpSp>
      <p:sp>
        <p:nvSpPr>
          <p:cNvPr id="35" name="object 35"/>
          <p:cNvSpPr txBox="1">
            <a:spLocks noGrp="1"/>
          </p:cNvSpPr>
          <p:nvPr>
            <p:ph type="title"/>
          </p:nvPr>
        </p:nvSpPr>
        <p:spPr>
          <a:xfrm>
            <a:off x="967095" y="326986"/>
            <a:ext cx="5766757" cy="689932"/>
          </a:xfrm>
          <a:prstGeom prst="rect">
            <a:avLst/>
          </a:prstGeom>
        </p:spPr>
        <p:txBody>
          <a:bodyPr vert="horz" wrap="square" lIns="0" tIns="12700" rIns="0" bIns="0" rtlCol="0">
            <a:spAutoFit/>
          </a:bodyPr>
          <a:lstStyle/>
          <a:p>
            <a:pPr marL="12700">
              <a:lnSpc>
                <a:spcPct val="100000"/>
              </a:lnSpc>
              <a:spcBef>
                <a:spcPts val="100"/>
              </a:spcBef>
            </a:pPr>
            <a:r>
              <a:rPr b="1" dirty="0">
                <a:solidFill>
                  <a:srgbClr val="5E5CA2"/>
                </a:solidFill>
                <a:latin typeface="Congenial Black" panose="02000503040000020004" pitchFamily="2" charset="0"/>
              </a:rPr>
              <a:t>Our</a:t>
            </a:r>
            <a:r>
              <a:rPr b="1" spc="-30" dirty="0">
                <a:solidFill>
                  <a:srgbClr val="5E5CA2"/>
                </a:solidFill>
                <a:latin typeface="Congenial Black" panose="02000503040000020004" pitchFamily="2" charset="0"/>
              </a:rPr>
              <a:t> </a:t>
            </a:r>
            <a:r>
              <a:rPr b="1" dirty="0">
                <a:solidFill>
                  <a:srgbClr val="5E5CA2"/>
                </a:solidFill>
                <a:latin typeface="Congenial Black" panose="02000503040000020004" pitchFamily="2" charset="0"/>
              </a:rPr>
              <a:t>CLABSI</a:t>
            </a:r>
            <a:r>
              <a:rPr b="1" spc="-15" dirty="0">
                <a:solidFill>
                  <a:srgbClr val="5E5CA2"/>
                </a:solidFill>
                <a:latin typeface="Congenial Black" panose="02000503040000020004" pitchFamily="2" charset="0"/>
              </a:rPr>
              <a:t> </a:t>
            </a:r>
            <a:r>
              <a:rPr b="1" spc="-10" dirty="0">
                <a:solidFill>
                  <a:srgbClr val="5E5CA2"/>
                </a:solidFill>
                <a:latin typeface="Congenial Black" panose="02000503040000020004" pitchFamily="2" charset="0"/>
              </a:rPr>
              <a:t>Journey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356EF-D995-26A4-37E9-A4EF7941F533}"/>
              </a:ext>
            </a:extLst>
          </p:cNvPr>
          <p:cNvSpPr>
            <a:spLocks noGrp="1"/>
          </p:cNvSpPr>
          <p:nvPr>
            <p:ph type="title"/>
          </p:nvPr>
        </p:nvSpPr>
        <p:spPr>
          <a:xfrm>
            <a:off x="371474" y="83128"/>
            <a:ext cx="6979351" cy="1279016"/>
          </a:xfrm>
        </p:spPr>
        <p:txBody>
          <a:bodyPr>
            <a:normAutofit/>
          </a:bodyPr>
          <a:lstStyle/>
          <a:p>
            <a:r>
              <a:rPr lang="en-US" b="1" dirty="0">
                <a:solidFill>
                  <a:srgbClr val="5E5CA2"/>
                </a:solidFill>
                <a:effectLst>
                  <a:outerShdw blurRad="38100" dist="38100" dir="2700000" algn="tl">
                    <a:srgbClr val="000000">
                      <a:alpha val="43137"/>
                    </a:srgbClr>
                  </a:outerShdw>
                </a:effectLst>
              </a:rPr>
              <a:t>Outcomes with tissue adhesive in NICU, Doctor’s Modesto, CA</a:t>
            </a:r>
          </a:p>
        </p:txBody>
      </p:sp>
      <p:graphicFrame>
        <p:nvGraphicFramePr>
          <p:cNvPr id="6" name="Chart 5">
            <a:extLst>
              <a:ext uri="{FF2B5EF4-FFF2-40B4-BE49-F238E27FC236}">
                <a16:creationId xmlns:a16="http://schemas.microsoft.com/office/drawing/2014/main" id="{083B7CE1-6B5D-00A0-03BF-0B92DFB31F80}"/>
              </a:ext>
            </a:extLst>
          </p:cNvPr>
          <p:cNvGraphicFramePr/>
          <p:nvPr>
            <p:extLst>
              <p:ext uri="{D42A27DB-BD31-4B8C-83A1-F6EECF244321}">
                <p14:modId xmlns:p14="http://schemas.microsoft.com/office/powerpoint/2010/main" val="1370461647"/>
              </p:ext>
            </p:extLst>
          </p:nvPr>
        </p:nvGraphicFramePr>
        <p:xfrm>
          <a:off x="-1811304" y="1260721"/>
          <a:ext cx="8534400" cy="58758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Diagram 9">
            <a:extLst>
              <a:ext uri="{FF2B5EF4-FFF2-40B4-BE49-F238E27FC236}">
                <a16:creationId xmlns:a16="http://schemas.microsoft.com/office/drawing/2014/main" id="{FCC9DF32-ECBC-3BEA-F995-E32B072E598A}"/>
              </a:ext>
            </a:extLst>
          </p:cNvPr>
          <p:cNvGraphicFramePr/>
          <p:nvPr>
            <p:extLst>
              <p:ext uri="{D42A27DB-BD31-4B8C-83A1-F6EECF244321}">
                <p14:modId xmlns:p14="http://schemas.microsoft.com/office/powerpoint/2010/main" val="4251387233"/>
              </p:ext>
            </p:extLst>
          </p:nvPr>
        </p:nvGraphicFramePr>
        <p:xfrm>
          <a:off x="4733925" y="1960912"/>
          <a:ext cx="7086600" cy="44280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Graphic 7" descr="Rubber duck with solid fill">
            <a:extLst>
              <a:ext uri="{FF2B5EF4-FFF2-40B4-BE49-F238E27FC236}">
                <a16:creationId xmlns:a16="http://schemas.microsoft.com/office/drawing/2014/main" id="{1BF329C6-221C-4FBC-5A80-708498EBE6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9220592" y="289928"/>
            <a:ext cx="914400" cy="914400"/>
          </a:xfrm>
          <a:prstGeom prst="rect">
            <a:avLst/>
          </a:prstGeom>
        </p:spPr>
      </p:pic>
      <p:pic>
        <p:nvPicPr>
          <p:cNvPr id="11" name="Graphic 10" descr="Rattle with solid fill">
            <a:extLst>
              <a:ext uri="{FF2B5EF4-FFF2-40B4-BE49-F238E27FC236}">
                <a16:creationId xmlns:a16="http://schemas.microsoft.com/office/drawing/2014/main" id="{0FE23079-BD7B-CC81-33CB-FF36757B912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20025" y="322611"/>
            <a:ext cx="914400" cy="914400"/>
          </a:xfrm>
          <a:prstGeom prst="rect">
            <a:avLst/>
          </a:prstGeom>
        </p:spPr>
      </p:pic>
      <p:pic>
        <p:nvPicPr>
          <p:cNvPr id="13" name="Graphic 12" descr="Stuffed Toy with solid fill">
            <a:extLst>
              <a:ext uri="{FF2B5EF4-FFF2-40B4-BE49-F238E27FC236}">
                <a16:creationId xmlns:a16="http://schemas.microsoft.com/office/drawing/2014/main" id="{8F6C09CF-8C99-005E-4122-0BBCC1D5720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04714" y="322611"/>
            <a:ext cx="914400" cy="914400"/>
          </a:xfrm>
          <a:prstGeom prst="rect">
            <a:avLst/>
          </a:prstGeom>
        </p:spPr>
      </p:pic>
    </p:spTree>
    <p:extLst>
      <p:ext uri="{BB962C8B-B14F-4D97-AF65-F5344CB8AC3E}">
        <p14:creationId xmlns:p14="http://schemas.microsoft.com/office/powerpoint/2010/main" val="4050178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BA71B04D-C0E9-884F-BA2E-4FC498DF92FB}"/>
              </a:ext>
            </a:extLst>
          </p:cNvPr>
          <p:cNvSpPr/>
          <p:nvPr/>
        </p:nvSpPr>
        <p:spPr>
          <a:xfrm>
            <a:off x="1128555" y="1408671"/>
            <a:ext cx="8620867" cy="747584"/>
          </a:xfrm>
          <a:custGeom>
            <a:avLst/>
            <a:gdLst>
              <a:gd name="connsiteX0" fmla="*/ 0 w 17241733"/>
              <a:gd name="connsiteY0" fmla="*/ 0 h 1495168"/>
              <a:gd name="connsiteX1" fmla="*/ 16787023 w 17241733"/>
              <a:gd name="connsiteY1" fmla="*/ 0 h 1495168"/>
              <a:gd name="connsiteX2" fmla="*/ 17241733 w 17241733"/>
              <a:gd name="connsiteY2" fmla="*/ 1495168 h 1495168"/>
              <a:gd name="connsiteX3" fmla="*/ 454711 w 17241733"/>
              <a:gd name="connsiteY3" fmla="*/ 1495168 h 1495168"/>
            </a:gdLst>
            <a:ahLst/>
            <a:cxnLst>
              <a:cxn ang="0">
                <a:pos x="connsiteX0" y="connsiteY0"/>
              </a:cxn>
              <a:cxn ang="0">
                <a:pos x="connsiteX1" y="connsiteY1"/>
              </a:cxn>
              <a:cxn ang="0">
                <a:pos x="connsiteX2" y="connsiteY2"/>
              </a:cxn>
              <a:cxn ang="0">
                <a:pos x="connsiteX3" y="connsiteY3"/>
              </a:cxn>
            </a:cxnLst>
            <a:rect l="l" t="t" r="r" b="b"/>
            <a:pathLst>
              <a:path w="17241733" h="1495168">
                <a:moveTo>
                  <a:pt x="0" y="0"/>
                </a:moveTo>
                <a:lnTo>
                  <a:pt x="16787023" y="0"/>
                </a:lnTo>
                <a:lnTo>
                  <a:pt x="17241733" y="1495168"/>
                </a:lnTo>
                <a:lnTo>
                  <a:pt x="454711" y="149516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Freeform 12">
            <a:extLst>
              <a:ext uri="{FF2B5EF4-FFF2-40B4-BE49-F238E27FC236}">
                <a16:creationId xmlns:a16="http://schemas.microsoft.com/office/drawing/2014/main" id="{E45B1086-6CB7-504B-954F-E5D14289A7DD}"/>
              </a:ext>
            </a:extLst>
          </p:cNvPr>
          <p:cNvSpPr/>
          <p:nvPr/>
        </p:nvSpPr>
        <p:spPr>
          <a:xfrm>
            <a:off x="1386394" y="2261958"/>
            <a:ext cx="8620867" cy="747584"/>
          </a:xfrm>
          <a:custGeom>
            <a:avLst/>
            <a:gdLst>
              <a:gd name="connsiteX0" fmla="*/ 0 w 17241733"/>
              <a:gd name="connsiteY0" fmla="*/ 0 h 1495168"/>
              <a:gd name="connsiteX1" fmla="*/ 16787023 w 17241733"/>
              <a:gd name="connsiteY1" fmla="*/ 0 h 1495168"/>
              <a:gd name="connsiteX2" fmla="*/ 17241733 w 17241733"/>
              <a:gd name="connsiteY2" fmla="*/ 1495168 h 1495168"/>
              <a:gd name="connsiteX3" fmla="*/ 454711 w 17241733"/>
              <a:gd name="connsiteY3" fmla="*/ 1495168 h 1495168"/>
            </a:gdLst>
            <a:ahLst/>
            <a:cxnLst>
              <a:cxn ang="0">
                <a:pos x="connsiteX0" y="connsiteY0"/>
              </a:cxn>
              <a:cxn ang="0">
                <a:pos x="connsiteX1" y="connsiteY1"/>
              </a:cxn>
              <a:cxn ang="0">
                <a:pos x="connsiteX2" y="connsiteY2"/>
              </a:cxn>
              <a:cxn ang="0">
                <a:pos x="connsiteX3" y="connsiteY3"/>
              </a:cxn>
            </a:cxnLst>
            <a:rect l="l" t="t" r="r" b="b"/>
            <a:pathLst>
              <a:path w="17241733" h="1495168">
                <a:moveTo>
                  <a:pt x="0" y="0"/>
                </a:moveTo>
                <a:lnTo>
                  <a:pt x="16787023" y="0"/>
                </a:lnTo>
                <a:lnTo>
                  <a:pt x="17241733" y="1495168"/>
                </a:lnTo>
                <a:lnTo>
                  <a:pt x="454711" y="14951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Freeform 14">
            <a:extLst>
              <a:ext uri="{FF2B5EF4-FFF2-40B4-BE49-F238E27FC236}">
                <a16:creationId xmlns:a16="http://schemas.microsoft.com/office/drawing/2014/main" id="{903F9220-079B-5C4C-95B4-AD33BA460B64}"/>
              </a:ext>
            </a:extLst>
          </p:cNvPr>
          <p:cNvSpPr/>
          <p:nvPr/>
        </p:nvSpPr>
        <p:spPr>
          <a:xfrm>
            <a:off x="1654165" y="3136969"/>
            <a:ext cx="8620867" cy="747584"/>
          </a:xfrm>
          <a:custGeom>
            <a:avLst/>
            <a:gdLst>
              <a:gd name="connsiteX0" fmla="*/ 0 w 17241733"/>
              <a:gd name="connsiteY0" fmla="*/ 0 h 1495168"/>
              <a:gd name="connsiteX1" fmla="*/ 16787023 w 17241733"/>
              <a:gd name="connsiteY1" fmla="*/ 0 h 1495168"/>
              <a:gd name="connsiteX2" fmla="*/ 17241733 w 17241733"/>
              <a:gd name="connsiteY2" fmla="*/ 1495168 h 1495168"/>
              <a:gd name="connsiteX3" fmla="*/ 454710 w 17241733"/>
              <a:gd name="connsiteY3" fmla="*/ 1495168 h 1495168"/>
            </a:gdLst>
            <a:ahLst/>
            <a:cxnLst>
              <a:cxn ang="0">
                <a:pos x="connsiteX0" y="connsiteY0"/>
              </a:cxn>
              <a:cxn ang="0">
                <a:pos x="connsiteX1" y="connsiteY1"/>
              </a:cxn>
              <a:cxn ang="0">
                <a:pos x="connsiteX2" y="connsiteY2"/>
              </a:cxn>
              <a:cxn ang="0">
                <a:pos x="connsiteX3" y="connsiteY3"/>
              </a:cxn>
            </a:cxnLst>
            <a:rect l="l" t="t" r="r" b="b"/>
            <a:pathLst>
              <a:path w="17241733" h="1495168">
                <a:moveTo>
                  <a:pt x="0" y="0"/>
                </a:moveTo>
                <a:lnTo>
                  <a:pt x="16787023" y="0"/>
                </a:lnTo>
                <a:lnTo>
                  <a:pt x="17241733" y="1495168"/>
                </a:lnTo>
                <a:lnTo>
                  <a:pt x="454710" y="149516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FA66E378-CD6A-0948-B1D4-63D473C9A24B}"/>
              </a:ext>
            </a:extLst>
          </p:cNvPr>
          <p:cNvSpPr/>
          <p:nvPr/>
        </p:nvSpPr>
        <p:spPr>
          <a:xfrm>
            <a:off x="1916970" y="4001118"/>
            <a:ext cx="8620867" cy="747584"/>
          </a:xfrm>
          <a:custGeom>
            <a:avLst/>
            <a:gdLst>
              <a:gd name="connsiteX0" fmla="*/ 0 w 17241733"/>
              <a:gd name="connsiteY0" fmla="*/ 0 h 1495168"/>
              <a:gd name="connsiteX1" fmla="*/ 16787023 w 17241733"/>
              <a:gd name="connsiteY1" fmla="*/ 0 h 1495168"/>
              <a:gd name="connsiteX2" fmla="*/ 17241733 w 17241733"/>
              <a:gd name="connsiteY2" fmla="*/ 1495168 h 1495168"/>
              <a:gd name="connsiteX3" fmla="*/ 454710 w 17241733"/>
              <a:gd name="connsiteY3" fmla="*/ 1495168 h 1495168"/>
            </a:gdLst>
            <a:ahLst/>
            <a:cxnLst>
              <a:cxn ang="0">
                <a:pos x="connsiteX0" y="connsiteY0"/>
              </a:cxn>
              <a:cxn ang="0">
                <a:pos x="connsiteX1" y="connsiteY1"/>
              </a:cxn>
              <a:cxn ang="0">
                <a:pos x="connsiteX2" y="connsiteY2"/>
              </a:cxn>
              <a:cxn ang="0">
                <a:pos x="connsiteX3" y="connsiteY3"/>
              </a:cxn>
            </a:cxnLst>
            <a:rect l="l" t="t" r="r" b="b"/>
            <a:pathLst>
              <a:path w="17241733" h="1495168">
                <a:moveTo>
                  <a:pt x="0" y="0"/>
                </a:moveTo>
                <a:lnTo>
                  <a:pt x="16787023" y="0"/>
                </a:lnTo>
                <a:lnTo>
                  <a:pt x="17241733" y="1495168"/>
                </a:lnTo>
                <a:lnTo>
                  <a:pt x="454710" y="149516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FEFEDC5D-F461-E540-8755-A6D75893B7A3}"/>
              </a:ext>
            </a:extLst>
          </p:cNvPr>
          <p:cNvSpPr/>
          <p:nvPr/>
        </p:nvSpPr>
        <p:spPr>
          <a:xfrm>
            <a:off x="2179775" y="4865267"/>
            <a:ext cx="8620867" cy="747584"/>
          </a:xfrm>
          <a:custGeom>
            <a:avLst/>
            <a:gdLst>
              <a:gd name="connsiteX0" fmla="*/ 0 w 17241733"/>
              <a:gd name="connsiteY0" fmla="*/ 0 h 1495168"/>
              <a:gd name="connsiteX1" fmla="*/ 16787023 w 17241733"/>
              <a:gd name="connsiteY1" fmla="*/ 0 h 1495168"/>
              <a:gd name="connsiteX2" fmla="*/ 17241733 w 17241733"/>
              <a:gd name="connsiteY2" fmla="*/ 1495168 h 1495168"/>
              <a:gd name="connsiteX3" fmla="*/ 454710 w 17241733"/>
              <a:gd name="connsiteY3" fmla="*/ 1495168 h 1495168"/>
            </a:gdLst>
            <a:ahLst/>
            <a:cxnLst>
              <a:cxn ang="0">
                <a:pos x="connsiteX0" y="connsiteY0"/>
              </a:cxn>
              <a:cxn ang="0">
                <a:pos x="connsiteX1" y="connsiteY1"/>
              </a:cxn>
              <a:cxn ang="0">
                <a:pos x="connsiteX2" y="connsiteY2"/>
              </a:cxn>
              <a:cxn ang="0">
                <a:pos x="connsiteX3" y="connsiteY3"/>
              </a:cxn>
            </a:cxnLst>
            <a:rect l="l" t="t" r="r" b="b"/>
            <a:pathLst>
              <a:path w="17241733" h="1495168">
                <a:moveTo>
                  <a:pt x="0" y="0"/>
                </a:moveTo>
                <a:lnTo>
                  <a:pt x="16787023" y="0"/>
                </a:lnTo>
                <a:lnTo>
                  <a:pt x="17241733" y="1495168"/>
                </a:lnTo>
                <a:lnTo>
                  <a:pt x="454710" y="149516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Freeform 20">
            <a:extLst>
              <a:ext uri="{FF2B5EF4-FFF2-40B4-BE49-F238E27FC236}">
                <a16:creationId xmlns:a16="http://schemas.microsoft.com/office/drawing/2014/main" id="{5F12FC2D-8A19-784C-8381-367769E2C812}"/>
              </a:ext>
            </a:extLst>
          </p:cNvPr>
          <p:cNvSpPr/>
          <p:nvPr/>
        </p:nvSpPr>
        <p:spPr>
          <a:xfrm>
            <a:off x="2239300" y="5653844"/>
            <a:ext cx="8620867" cy="747584"/>
          </a:xfrm>
          <a:custGeom>
            <a:avLst/>
            <a:gdLst>
              <a:gd name="connsiteX0" fmla="*/ 0 w 17241733"/>
              <a:gd name="connsiteY0" fmla="*/ 0 h 1495168"/>
              <a:gd name="connsiteX1" fmla="*/ 16787023 w 17241733"/>
              <a:gd name="connsiteY1" fmla="*/ 0 h 1495168"/>
              <a:gd name="connsiteX2" fmla="*/ 17241733 w 17241733"/>
              <a:gd name="connsiteY2" fmla="*/ 1495168 h 1495168"/>
              <a:gd name="connsiteX3" fmla="*/ 454711 w 17241733"/>
              <a:gd name="connsiteY3" fmla="*/ 1495168 h 1495168"/>
            </a:gdLst>
            <a:ahLst/>
            <a:cxnLst>
              <a:cxn ang="0">
                <a:pos x="connsiteX0" y="connsiteY0"/>
              </a:cxn>
              <a:cxn ang="0">
                <a:pos x="connsiteX1" y="connsiteY1"/>
              </a:cxn>
              <a:cxn ang="0">
                <a:pos x="connsiteX2" y="connsiteY2"/>
              </a:cxn>
              <a:cxn ang="0">
                <a:pos x="connsiteX3" y="connsiteY3"/>
              </a:cxn>
            </a:cxnLst>
            <a:rect l="l" t="t" r="r" b="b"/>
            <a:pathLst>
              <a:path w="17241733" h="1495168">
                <a:moveTo>
                  <a:pt x="0" y="0"/>
                </a:moveTo>
                <a:lnTo>
                  <a:pt x="16787023" y="0"/>
                </a:lnTo>
                <a:lnTo>
                  <a:pt x="17241733" y="1495168"/>
                </a:lnTo>
                <a:lnTo>
                  <a:pt x="454711" y="149516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Parallelogram 21">
            <a:extLst>
              <a:ext uri="{FF2B5EF4-FFF2-40B4-BE49-F238E27FC236}">
                <a16:creationId xmlns:a16="http://schemas.microsoft.com/office/drawing/2014/main" id="{3FEAF8F2-BF47-6940-BCE4-FBF88F873C8E}"/>
              </a:ext>
            </a:extLst>
          </p:cNvPr>
          <p:cNvSpPr/>
          <p:nvPr/>
        </p:nvSpPr>
        <p:spPr>
          <a:xfrm flipH="1">
            <a:off x="1128555" y="1408671"/>
            <a:ext cx="334440" cy="747584"/>
          </a:xfrm>
          <a:prstGeom prst="parallelogram">
            <a:avLst>
              <a:gd name="adj" fmla="val 66996"/>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Parallelogram 22">
            <a:extLst>
              <a:ext uri="{FF2B5EF4-FFF2-40B4-BE49-F238E27FC236}">
                <a16:creationId xmlns:a16="http://schemas.microsoft.com/office/drawing/2014/main" id="{DC53ADDE-229C-5E4A-BF85-96F9F476F56C}"/>
              </a:ext>
            </a:extLst>
          </p:cNvPr>
          <p:cNvSpPr/>
          <p:nvPr/>
        </p:nvSpPr>
        <p:spPr>
          <a:xfrm flipH="1">
            <a:off x="1391360" y="2272820"/>
            <a:ext cx="334440" cy="747584"/>
          </a:xfrm>
          <a:prstGeom prst="parallelogram">
            <a:avLst>
              <a:gd name="adj" fmla="val 6699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Parallelogram 23">
            <a:extLst>
              <a:ext uri="{FF2B5EF4-FFF2-40B4-BE49-F238E27FC236}">
                <a16:creationId xmlns:a16="http://schemas.microsoft.com/office/drawing/2014/main" id="{0F1AA4CA-DB89-444F-BDE8-3E047703B57C}"/>
              </a:ext>
            </a:extLst>
          </p:cNvPr>
          <p:cNvSpPr/>
          <p:nvPr/>
        </p:nvSpPr>
        <p:spPr>
          <a:xfrm flipH="1">
            <a:off x="1654165" y="3138352"/>
            <a:ext cx="334440" cy="747584"/>
          </a:xfrm>
          <a:prstGeom prst="parallelogram">
            <a:avLst>
              <a:gd name="adj" fmla="val 66996"/>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Parallelogram 24">
            <a:extLst>
              <a:ext uri="{FF2B5EF4-FFF2-40B4-BE49-F238E27FC236}">
                <a16:creationId xmlns:a16="http://schemas.microsoft.com/office/drawing/2014/main" id="{FB378DDF-AD72-5543-AC55-AA663F0D7D77}"/>
              </a:ext>
            </a:extLst>
          </p:cNvPr>
          <p:cNvSpPr/>
          <p:nvPr/>
        </p:nvSpPr>
        <p:spPr>
          <a:xfrm flipH="1">
            <a:off x="1916970" y="4001118"/>
            <a:ext cx="334440" cy="747584"/>
          </a:xfrm>
          <a:prstGeom prst="parallelogram">
            <a:avLst>
              <a:gd name="adj" fmla="val 66996"/>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Parallelogram 25">
            <a:extLst>
              <a:ext uri="{FF2B5EF4-FFF2-40B4-BE49-F238E27FC236}">
                <a16:creationId xmlns:a16="http://schemas.microsoft.com/office/drawing/2014/main" id="{5C2F17EE-8538-EA44-BA60-16891DA3B778}"/>
              </a:ext>
            </a:extLst>
          </p:cNvPr>
          <p:cNvSpPr/>
          <p:nvPr/>
        </p:nvSpPr>
        <p:spPr>
          <a:xfrm flipH="1">
            <a:off x="2179775" y="4865267"/>
            <a:ext cx="334440" cy="747584"/>
          </a:xfrm>
          <a:prstGeom prst="parallelogram">
            <a:avLst>
              <a:gd name="adj" fmla="val 66996"/>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Parallelogram 26">
            <a:extLst>
              <a:ext uri="{FF2B5EF4-FFF2-40B4-BE49-F238E27FC236}">
                <a16:creationId xmlns:a16="http://schemas.microsoft.com/office/drawing/2014/main" id="{EABD69A2-25D3-EA4E-9512-52BDFFA4DB3D}"/>
              </a:ext>
            </a:extLst>
          </p:cNvPr>
          <p:cNvSpPr/>
          <p:nvPr/>
        </p:nvSpPr>
        <p:spPr>
          <a:xfrm flipH="1">
            <a:off x="2442580" y="5729416"/>
            <a:ext cx="334440" cy="747584"/>
          </a:xfrm>
          <a:prstGeom prst="parallelogram">
            <a:avLst>
              <a:gd name="adj" fmla="val 66996"/>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Parallelogram 27">
            <a:extLst>
              <a:ext uri="{FF2B5EF4-FFF2-40B4-BE49-F238E27FC236}">
                <a16:creationId xmlns:a16="http://schemas.microsoft.com/office/drawing/2014/main" id="{3F4D0A6F-3416-C34C-AE03-B31C2DE2DF83}"/>
              </a:ext>
            </a:extLst>
          </p:cNvPr>
          <p:cNvSpPr/>
          <p:nvPr/>
        </p:nvSpPr>
        <p:spPr>
          <a:xfrm flipH="1">
            <a:off x="9414981" y="1408671"/>
            <a:ext cx="334440" cy="747584"/>
          </a:xfrm>
          <a:prstGeom prst="parallelogram">
            <a:avLst>
              <a:gd name="adj" fmla="val 66996"/>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Parallelogram 28">
            <a:extLst>
              <a:ext uri="{FF2B5EF4-FFF2-40B4-BE49-F238E27FC236}">
                <a16:creationId xmlns:a16="http://schemas.microsoft.com/office/drawing/2014/main" id="{45174AFC-D2A7-1E41-8109-57096A5933E7}"/>
              </a:ext>
            </a:extLst>
          </p:cNvPr>
          <p:cNvSpPr/>
          <p:nvPr/>
        </p:nvSpPr>
        <p:spPr>
          <a:xfrm flipH="1">
            <a:off x="9677786" y="2272820"/>
            <a:ext cx="334440" cy="747584"/>
          </a:xfrm>
          <a:prstGeom prst="parallelogram">
            <a:avLst>
              <a:gd name="adj" fmla="val 6699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Parallelogram 29">
            <a:extLst>
              <a:ext uri="{FF2B5EF4-FFF2-40B4-BE49-F238E27FC236}">
                <a16:creationId xmlns:a16="http://schemas.microsoft.com/office/drawing/2014/main" id="{AB2BD387-23DF-1741-AA72-EF29EF550292}"/>
              </a:ext>
            </a:extLst>
          </p:cNvPr>
          <p:cNvSpPr/>
          <p:nvPr/>
        </p:nvSpPr>
        <p:spPr>
          <a:xfrm flipH="1">
            <a:off x="9940591" y="3138352"/>
            <a:ext cx="334440" cy="747584"/>
          </a:xfrm>
          <a:prstGeom prst="parallelogram">
            <a:avLst>
              <a:gd name="adj" fmla="val 66996"/>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Parallelogram 30">
            <a:extLst>
              <a:ext uri="{FF2B5EF4-FFF2-40B4-BE49-F238E27FC236}">
                <a16:creationId xmlns:a16="http://schemas.microsoft.com/office/drawing/2014/main" id="{7986BA9D-8954-4944-BC9E-ACB21AC4610C}"/>
              </a:ext>
            </a:extLst>
          </p:cNvPr>
          <p:cNvSpPr/>
          <p:nvPr/>
        </p:nvSpPr>
        <p:spPr>
          <a:xfrm flipH="1">
            <a:off x="10203396" y="4001118"/>
            <a:ext cx="334440" cy="747584"/>
          </a:xfrm>
          <a:prstGeom prst="parallelogram">
            <a:avLst>
              <a:gd name="adj" fmla="val 66996"/>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Parallelogram 31">
            <a:extLst>
              <a:ext uri="{FF2B5EF4-FFF2-40B4-BE49-F238E27FC236}">
                <a16:creationId xmlns:a16="http://schemas.microsoft.com/office/drawing/2014/main" id="{196240F3-DED3-564A-9331-0BA09459AE43}"/>
              </a:ext>
            </a:extLst>
          </p:cNvPr>
          <p:cNvSpPr/>
          <p:nvPr/>
        </p:nvSpPr>
        <p:spPr>
          <a:xfrm flipH="1">
            <a:off x="10466201" y="4865267"/>
            <a:ext cx="334440" cy="747584"/>
          </a:xfrm>
          <a:prstGeom prst="parallelogram">
            <a:avLst>
              <a:gd name="adj" fmla="val 66996"/>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Parallelogram 32">
            <a:extLst>
              <a:ext uri="{FF2B5EF4-FFF2-40B4-BE49-F238E27FC236}">
                <a16:creationId xmlns:a16="http://schemas.microsoft.com/office/drawing/2014/main" id="{02B14E21-7BF0-C441-AFFE-3A7C6F281783}"/>
              </a:ext>
            </a:extLst>
          </p:cNvPr>
          <p:cNvSpPr/>
          <p:nvPr/>
        </p:nvSpPr>
        <p:spPr>
          <a:xfrm flipH="1">
            <a:off x="10729006" y="5729416"/>
            <a:ext cx="334440" cy="747584"/>
          </a:xfrm>
          <a:prstGeom prst="parallelogram">
            <a:avLst>
              <a:gd name="adj" fmla="val 66996"/>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0F9E31A3-E0D8-2A46-8532-3307A3E71066}"/>
              </a:ext>
            </a:extLst>
          </p:cNvPr>
          <p:cNvSpPr txBox="1"/>
          <p:nvPr/>
        </p:nvSpPr>
        <p:spPr>
          <a:xfrm>
            <a:off x="2551474" y="1443601"/>
            <a:ext cx="5816016" cy="707886"/>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Poppins" pitchFamily="2" charset="77"/>
                <a:ea typeface="League Spartan" charset="0"/>
                <a:cs typeface="Poppins" pitchFamily="2" charset="77"/>
              </a:rPr>
              <a:t>One difficult PICC removal: silicone-based </a:t>
            </a:r>
          </a:p>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Poppins" pitchFamily="2" charset="77"/>
                <a:ea typeface="League Spartan" charset="0"/>
                <a:cs typeface="Poppins" pitchFamily="2" charset="77"/>
              </a:rPr>
              <a:t>adhesive remover needed</a:t>
            </a:r>
          </a:p>
        </p:txBody>
      </p:sp>
      <p:sp>
        <p:nvSpPr>
          <p:cNvPr id="36" name="TextBox 35">
            <a:extLst>
              <a:ext uri="{FF2B5EF4-FFF2-40B4-BE49-F238E27FC236}">
                <a16:creationId xmlns:a16="http://schemas.microsoft.com/office/drawing/2014/main" id="{AFBE3816-88BA-1B42-8478-AC7DBC961F4E}"/>
              </a:ext>
            </a:extLst>
          </p:cNvPr>
          <p:cNvSpPr txBox="1"/>
          <p:nvPr/>
        </p:nvSpPr>
        <p:spPr>
          <a:xfrm>
            <a:off x="4210902" y="5903153"/>
            <a:ext cx="3868367" cy="400110"/>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Poppins" pitchFamily="2" charset="77"/>
                <a:ea typeface="League Spartan" charset="0"/>
                <a:cs typeface="Poppins" pitchFamily="2" charset="77"/>
              </a:rPr>
              <a:t>Supply chain: CHG shortage</a:t>
            </a:r>
          </a:p>
        </p:txBody>
      </p:sp>
      <p:sp>
        <p:nvSpPr>
          <p:cNvPr id="37" name="TextBox 36">
            <a:extLst>
              <a:ext uri="{FF2B5EF4-FFF2-40B4-BE49-F238E27FC236}">
                <a16:creationId xmlns:a16="http://schemas.microsoft.com/office/drawing/2014/main" id="{DC2E7346-84DB-494A-9ACF-AB947D5155F5}"/>
              </a:ext>
            </a:extLst>
          </p:cNvPr>
          <p:cNvSpPr txBox="1"/>
          <p:nvPr/>
        </p:nvSpPr>
        <p:spPr>
          <a:xfrm>
            <a:off x="3948097" y="5039004"/>
            <a:ext cx="3908442" cy="400110"/>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Poppins" pitchFamily="2" charset="77"/>
                <a:ea typeface="League Spartan" charset="0"/>
                <a:cs typeface="Poppins" pitchFamily="2" charset="77"/>
              </a:rPr>
              <a:t>Temporary or traveling staff</a:t>
            </a:r>
          </a:p>
        </p:txBody>
      </p:sp>
      <p:sp>
        <p:nvSpPr>
          <p:cNvPr id="38" name="TextBox 37">
            <a:extLst>
              <a:ext uri="{FF2B5EF4-FFF2-40B4-BE49-F238E27FC236}">
                <a16:creationId xmlns:a16="http://schemas.microsoft.com/office/drawing/2014/main" id="{ADCC0CB6-AD67-8245-9247-2893DF6D5208}"/>
              </a:ext>
            </a:extLst>
          </p:cNvPr>
          <p:cNvSpPr txBox="1"/>
          <p:nvPr/>
        </p:nvSpPr>
        <p:spPr>
          <a:xfrm>
            <a:off x="3685292" y="4174855"/>
            <a:ext cx="3294492" cy="400110"/>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Poppins" pitchFamily="2" charset="77"/>
                <a:ea typeface="League Spartan" charset="0"/>
                <a:cs typeface="Poppins" pitchFamily="2" charset="77"/>
              </a:rPr>
              <a:t>Forgetting application! </a:t>
            </a:r>
          </a:p>
        </p:txBody>
      </p:sp>
      <p:sp>
        <p:nvSpPr>
          <p:cNvPr id="39" name="TextBox 38">
            <a:extLst>
              <a:ext uri="{FF2B5EF4-FFF2-40B4-BE49-F238E27FC236}">
                <a16:creationId xmlns:a16="http://schemas.microsoft.com/office/drawing/2014/main" id="{D51E42E4-1180-B447-87C8-9A6AB759E595}"/>
              </a:ext>
            </a:extLst>
          </p:cNvPr>
          <p:cNvSpPr txBox="1"/>
          <p:nvPr/>
        </p:nvSpPr>
        <p:spPr>
          <a:xfrm>
            <a:off x="3422487" y="3310706"/>
            <a:ext cx="2178802" cy="400110"/>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Poppins" pitchFamily="2" charset="77"/>
                <a:ea typeface="League Spartan" charset="0"/>
                <a:cs typeface="Poppins" pitchFamily="2" charset="77"/>
              </a:rPr>
              <a:t>Data collection</a:t>
            </a:r>
          </a:p>
        </p:txBody>
      </p:sp>
      <p:sp>
        <p:nvSpPr>
          <p:cNvPr id="40" name="TextBox 39">
            <a:extLst>
              <a:ext uri="{FF2B5EF4-FFF2-40B4-BE49-F238E27FC236}">
                <a16:creationId xmlns:a16="http://schemas.microsoft.com/office/drawing/2014/main" id="{E049CCE1-CBFA-CB43-973E-3BC10AACBA54}"/>
              </a:ext>
            </a:extLst>
          </p:cNvPr>
          <p:cNvSpPr txBox="1"/>
          <p:nvPr/>
        </p:nvSpPr>
        <p:spPr>
          <a:xfrm>
            <a:off x="2374546" y="2425670"/>
            <a:ext cx="7008650" cy="400110"/>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Poppins" pitchFamily="2" charset="77"/>
                <a:ea typeface="League Spartan" charset="0"/>
                <a:cs typeface="Poppins" pitchFamily="2" charset="77"/>
              </a:rPr>
              <a:t>Teaching moments on removal of </a:t>
            </a:r>
            <a:r>
              <a:rPr lang="en-US" sz="2000" b="1" dirty="0">
                <a:solidFill>
                  <a:srgbClr val="FFFFFF"/>
                </a:solidFill>
                <a:latin typeface="Poppins" pitchFamily="2" charset="77"/>
                <a:ea typeface="League Spartan" charset="0"/>
                <a:cs typeface="Poppins" pitchFamily="2" charset="77"/>
              </a:rPr>
              <a:t>a </a:t>
            </a:r>
            <a:r>
              <a:rPr kumimoji="0" lang="en-US" sz="2000" b="1" i="0" u="none" strike="noStrike" kern="1200" cap="none" spc="0" normalizeH="0" baseline="0" noProof="0" dirty="0">
                <a:ln>
                  <a:noFill/>
                </a:ln>
                <a:solidFill>
                  <a:srgbClr val="FFFFFF"/>
                </a:solidFill>
                <a:effectLst/>
                <a:uLnTx/>
                <a:uFillTx/>
                <a:latin typeface="Poppins" pitchFamily="2" charset="77"/>
                <a:ea typeface="League Spartan" charset="0"/>
                <a:cs typeface="Poppins" pitchFamily="2" charset="77"/>
              </a:rPr>
              <a:t>device with glue</a:t>
            </a:r>
          </a:p>
        </p:txBody>
      </p:sp>
      <p:sp>
        <p:nvSpPr>
          <p:cNvPr id="4" name="Title 3">
            <a:extLst>
              <a:ext uri="{FF2B5EF4-FFF2-40B4-BE49-F238E27FC236}">
                <a16:creationId xmlns:a16="http://schemas.microsoft.com/office/drawing/2014/main" id="{C56F552C-165C-F851-F335-1462E4C8B66A}"/>
              </a:ext>
            </a:extLst>
          </p:cNvPr>
          <p:cNvSpPr>
            <a:spLocks noGrp="1"/>
          </p:cNvSpPr>
          <p:nvPr>
            <p:ph type="title"/>
          </p:nvPr>
        </p:nvSpPr>
        <p:spPr>
          <a:xfrm>
            <a:off x="403513" y="389553"/>
            <a:ext cx="6710835" cy="747584"/>
          </a:xfrm>
        </p:spPr>
        <p:txBody>
          <a:bodyPr/>
          <a:lstStyle/>
          <a:p>
            <a:r>
              <a:rPr lang="en-US" sz="4400" dirty="0">
                <a:solidFill>
                  <a:srgbClr val="5E5CA2"/>
                </a:solidFill>
              </a:rPr>
              <a:t>Tissue Adhesive Experience</a:t>
            </a:r>
          </a:p>
        </p:txBody>
      </p:sp>
      <p:sp>
        <p:nvSpPr>
          <p:cNvPr id="2" name="Freeform 154">
            <a:extLst>
              <a:ext uri="{FF2B5EF4-FFF2-40B4-BE49-F238E27FC236}">
                <a16:creationId xmlns:a16="http://schemas.microsoft.com/office/drawing/2014/main" id="{3136CD51-F223-382B-EBF3-1FC1555C1ABF}"/>
              </a:ext>
            </a:extLst>
          </p:cNvPr>
          <p:cNvSpPr>
            <a:spLocks noEditPoints="1"/>
          </p:cNvSpPr>
          <p:nvPr/>
        </p:nvSpPr>
        <p:spPr bwMode="auto">
          <a:xfrm>
            <a:off x="2685935" y="5016617"/>
            <a:ext cx="482502" cy="422680"/>
          </a:xfrm>
          <a:custGeom>
            <a:avLst/>
            <a:gdLst>
              <a:gd name="T0" fmla="*/ 34 w 176"/>
              <a:gd name="T1" fmla="*/ 86 h 144"/>
              <a:gd name="T2" fmla="*/ 28 w 176"/>
              <a:gd name="T3" fmla="*/ 65 h 144"/>
              <a:gd name="T4" fmla="*/ 28 w 176"/>
              <a:gd name="T5" fmla="*/ 58 h 144"/>
              <a:gd name="T6" fmla="*/ 25 w 176"/>
              <a:gd name="T7" fmla="*/ 38 h 144"/>
              <a:gd name="T8" fmla="*/ 35 w 176"/>
              <a:gd name="T9" fmla="*/ 26 h 144"/>
              <a:gd name="T10" fmla="*/ 49 w 176"/>
              <a:gd name="T11" fmla="*/ 25 h 144"/>
              <a:gd name="T12" fmla="*/ 52 w 176"/>
              <a:gd name="T13" fmla="*/ 18 h 144"/>
              <a:gd name="T14" fmla="*/ 30 w 176"/>
              <a:gd name="T15" fmla="*/ 19 h 144"/>
              <a:gd name="T16" fmla="*/ 20 w 176"/>
              <a:gd name="T17" fmla="*/ 56 h 144"/>
              <a:gd name="T18" fmla="*/ 26 w 176"/>
              <a:gd name="T19" fmla="*/ 86 h 144"/>
              <a:gd name="T20" fmla="*/ 0 w 176"/>
              <a:gd name="T21" fmla="*/ 124 h 144"/>
              <a:gd name="T22" fmla="*/ 22 w 176"/>
              <a:gd name="T23" fmla="*/ 128 h 144"/>
              <a:gd name="T24" fmla="*/ 8 w 176"/>
              <a:gd name="T25" fmla="*/ 120 h 144"/>
              <a:gd name="T26" fmla="*/ 159 w 176"/>
              <a:gd name="T27" fmla="*/ 100 h 144"/>
              <a:gd name="T28" fmla="*/ 155 w 176"/>
              <a:gd name="T29" fmla="*/ 70 h 144"/>
              <a:gd name="T30" fmla="*/ 159 w 176"/>
              <a:gd name="T31" fmla="*/ 35 h 144"/>
              <a:gd name="T32" fmla="*/ 132 w 176"/>
              <a:gd name="T33" fmla="*/ 16 h 144"/>
              <a:gd name="T34" fmla="*/ 126 w 176"/>
              <a:gd name="T35" fmla="*/ 25 h 144"/>
              <a:gd name="T36" fmla="*/ 132 w 176"/>
              <a:gd name="T37" fmla="*/ 24 h 144"/>
              <a:gd name="T38" fmla="*/ 142 w 176"/>
              <a:gd name="T39" fmla="*/ 27 h 144"/>
              <a:gd name="T40" fmla="*/ 149 w 176"/>
              <a:gd name="T41" fmla="*/ 53 h 144"/>
              <a:gd name="T42" fmla="*/ 149 w 176"/>
              <a:gd name="T43" fmla="*/ 65 h 144"/>
              <a:gd name="T44" fmla="*/ 148 w 176"/>
              <a:gd name="T45" fmla="*/ 66 h 144"/>
              <a:gd name="T46" fmla="*/ 157 w 176"/>
              <a:gd name="T47" fmla="*/ 108 h 144"/>
              <a:gd name="T48" fmla="*/ 150 w 176"/>
              <a:gd name="T49" fmla="*/ 120 h 144"/>
              <a:gd name="T50" fmla="*/ 172 w 176"/>
              <a:gd name="T51" fmla="*/ 128 h 144"/>
              <a:gd name="T52" fmla="*/ 159 w 176"/>
              <a:gd name="T53" fmla="*/ 100 h 144"/>
              <a:gd name="T54" fmla="*/ 106 w 176"/>
              <a:gd name="T55" fmla="*/ 90 h 144"/>
              <a:gd name="T56" fmla="*/ 115 w 176"/>
              <a:gd name="T57" fmla="*/ 52 h 144"/>
              <a:gd name="T58" fmla="*/ 104 w 176"/>
              <a:gd name="T59" fmla="*/ 3 h 144"/>
              <a:gd name="T60" fmla="*/ 76 w 176"/>
              <a:gd name="T61" fmla="*/ 4 h 144"/>
              <a:gd name="T62" fmla="*/ 61 w 176"/>
              <a:gd name="T63" fmla="*/ 52 h 144"/>
              <a:gd name="T64" fmla="*/ 70 w 176"/>
              <a:gd name="T65" fmla="*/ 90 h 144"/>
              <a:gd name="T66" fmla="*/ 28 w 176"/>
              <a:gd name="T67" fmla="*/ 140 h 144"/>
              <a:gd name="T68" fmla="*/ 144 w 176"/>
              <a:gd name="T69" fmla="*/ 144 h 144"/>
              <a:gd name="T70" fmla="*/ 120 w 176"/>
              <a:gd name="T71" fmla="*/ 109 h 144"/>
              <a:gd name="T72" fmla="*/ 58 w 176"/>
              <a:gd name="T73" fmla="*/ 117 h 144"/>
              <a:gd name="T74" fmla="*/ 78 w 176"/>
              <a:gd name="T75" fmla="*/ 90 h 144"/>
              <a:gd name="T76" fmla="*/ 69 w 176"/>
              <a:gd name="T77" fmla="*/ 65 h 144"/>
              <a:gd name="T78" fmla="*/ 68 w 176"/>
              <a:gd name="T79" fmla="*/ 48 h 144"/>
              <a:gd name="T80" fmla="*/ 79 w 176"/>
              <a:gd name="T81" fmla="*/ 12 h 144"/>
              <a:gd name="T82" fmla="*/ 93 w 176"/>
              <a:gd name="T83" fmla="*/ 8 h 144"/>
              <a:gd name="T84" fmla="*/ 108 w 176"/>
              <a:gd name="T85" fmla="*/ 22 h 144"/>
              <a:gd name="T86" fmla="*/ 107 w 176"/>
              <a:gd name="T87" fmla="*/ 54 h 144"/>
              <a:gd name="T88" fmla="*/ 106 w 176"/>
              <a:gd name="T89" fmla="*/ 66 h 144"/>
              <a:gd name="T90" fmla="*/ 118 w 176"/>
              <a:gd name="T91" fmla="*/ 117 h 144"/>
              <a:gd name="T92" fmla="*/ 140 w 176"/>
              <a:gd name="T93"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144">
                <a:moveTo>
                  <a:pt x="19" y="108"/>
                </a:moveTo>
                <a:cubicBezTo>
                  <a:pt x="25" y="106"/>
                  <a:pt x="34" y="100"/>
                  <a:pt x="34" y="86"/>
                </a:cubicBezTo>
                <a:cubicBezTo>
                  <a:pt x="34" y="74"/>
                  <a:pt x="30" y="69"/>
                  <a:pt x="28" y="66"/>
                </a:cubicBezTo>
                <a:cubicBezTo>
                  <a:pt x="28" y="65"/>
                  <a:pt x="28" y="65"/>
                  <a:pt x="28" y="65"/>
                </a:cubicBezTo>
                <a:cubicBezTo>
                  <a:pt x="27" y="65"/>
                  <a:pt x="27" y="65"/>
                  <a:pt x="27" y="65"/>
                </a:cubicBezTo>
                <a:cubicBezTo>
                  <a:pt x="27" y="65"/>
                  <a:pt x="27" y="63"/>
                  <a:pt x="28" y="58"/>
                </a:cubicBezTo>
                <a:cubicBezTo>
                  <a:pt x="28" y="56"/>
                  <a:pt x="28" y="54"/>
                  <a:pt x="27" y="53"/>
                </a:cubicBezTo>
                <a:cubicBezTo>
                  <a:pt x="26" y="49"/>
                  <a:pt x="23" y="43"/>
                  <a:pt x="25" y="38"/>
                </a:cubicBezTo>
                <a:cubicBezTo>
                  <a:pt x="28" y="29"/>
                  <a:pt x="30" y="28"/>
                  <a:pt x="34" y="27"/>
                </a:cubicBezTo>
                <a:cubicBezTo>
                  <a:pt x="34" y="27"/>
                  <a:pt x="34" y="26"/>
                  <a:pt x="35" y="26"/>
                </a:cubicBezTo>
                <a:cubicBezTo>
                  <a:pt x="36" y="25"/>
                  <a:pt x="40" y="24"/>
                  <a:pt x="44" y="24"/>
                </a:cubicBezTo>
                <a:cubicBezTo>
                  <a:pt x="46" y="24"/>
                  <a:pt x="48" y="24"/>
                  <a:pt x="49" y="25"/>
                </a:cubicBezTo>
                <a:cubicBezTo>
                  <a:pt x="49" y="24"/>
                  <a:pt x="50" y="22"/>
                  <a:pt x="50" y="21"/>
                </a:cubicBezTo>
                <a:cubicBezTo>
                  <a:pt x="51" y="20"/>
                  <a:pt x="51" y="19"/>
                  <a:pt x="52" y="18"/>
                </a:cubicBezTo>
                <a:cubicBezTo>
                  <a:pt x="49" y="16"/>
                  <a:pt x="47" y="16"/>
                  <a:pt x="44" y="16"/>
                </a:cubicBezTo>
                <a:cubicBezTo>
                  <a:pt x="38" y="16"/>
                  <a:pt x="33" y="18"/>
                  <a:pt x="30" y="19"/>
                </a:cubicBezTo>
                <a:cubicBezTo>
                  <a:pt x="24" y="22"/>
                  <a:pt x="21" y="25"/>
                  <a:pt x="17" y="35"/>
                </a:cubicBezTo>
                <a:cubicBezTo>
                  <a:pt x="14" y="43"/>
                  <a:pt x="18" y="52"/>
                  <a:pt x="20" y="56"/>
                </a:cubicBezTo>
                <a:cubicBezTo>
                  <a:pt x="18" y="66"/>
                  <a:pt x="21" y="70"/>
                  <a:pt x="21" y="70"/>
                </a:cubicBezTo>
                <a:cubicBezTo>
                  <a:pt x="23" y="73"/>
                  <a:pt x="26" y="76"/>
                  <a:pt x="26" y="86"/>
                </a:cubicBezTo>
                <a:cubicBezTo>
                  <a:pt x="26" y="98"/>
                  <a:pt x="17" y="100"/>
                  <a:pt x="17" y="100"/>
                </a:cubicBezTo>
                <a:cubicBezTo>
                  <a:pt x="10" y="103"/>
                  <a:pt x="0" y="108"/>
                  <a:pt x="0" y="124"/>
                </a:cubicBezTo>
                <a:cubicBezTo>
                  <a:pt x="0" y="124"/>
                  <a:pt x="0" y="128"/>
                  <a:pt x="4" y="128"/>
                </a:cubicBezTo>
                <a:cubicBezTo>
                  <a:pt x="22" y="128"/>
                  <a:pt x="22" y="128"/>
                  <a:pt x="22" y="128"/>
                </a:cubicBezTo>
                <a:cubicBezTo>
                  <a:pt x="23" y="125"/>
                  <a:pt x="24" y="122"/>
                  <a:pt x="26" y="120"/>
                </a:cubicBezTo>
                <a:cubicBezTo>
                  <a:pt x="8" y="120"/>
                  <a:pt x="8" y="120"/>
                  <a:pt x="8" y="120"/>
                </a:cubicBezTo>
                <a:cubicBezTo>
                  <a:pt x="9" y="112"/>
                  <a:pt x="14" y="110"/>
                  <a:pt x="19" y="108"/>
                </a:cubicBezTo>
                <a:moveTo>
                  <a:pt x="159" y="100"/>
                </a:moveTo>
                <a:cubicBezTo>
                  <a:pt x="159" y="100"/>
                  <a:pt x="150" y="98"/>
                  <a:pt x="150" y="86"/>
                </a:cubicBezTo>
                <a:cubicBezTo>
                  <a:pt x="150" y="76"/>
                  <a:pt x="153" y="73"/>
                  <a:pt x="155" y="70"/>
                </a:cubicBezTo>
                <a:cubicBezTo>
                  <a:pt x="155" y="70"/>
                  <a:pt x="158" y="66"/>
                  <a:pt x="156" y="56"/>
                </a:cubicBezTo>
                <a:cubicBezTo>
                  <a:pt x="158" y="52"/>
                  <a:pt x="162" y="43"/>
                  <a:pt x="159" y="35"/>
                </a:cubicBezTo>
                <a:cubicBezTo>
                  <a:pt x="155" y="25"/>
                  <a:pt x="152" y="22"/>
                  <a:pt x="146" y="19"/>
                </a:cubicBezTo>
                <a:cubicBezTo>
                  <a:pt x="143" y="18"/>
                  <a:pt x="138" y="16"/>
                  <a:pt x="132" y="16"/>
                </a:cubicBezTo>
                <a:cubicBezTo>
                  <a:pt x="129" y="16"/>
                  <a:pt x="127" y="16"/>
                  <a:pt x="124" y="18"/>
                </a:cubicBezTo>
                <a:cubicBezTo>
                  <a:pt x="125" y="20"/>
                  <a:pt x="126" y="23"/>
                  <a:pt x="126" y="25"/>
                </a:cubicBezTo>
                <a:cubicBezTo>
                  <a:pt x="127" y="25"/>
                  <a:pt x="127" y="25"/>
                  <a:pt x="127" y="25"/>
                </a:cubicBezTo>
                <a:cubicBezTo>
                  <a:pt x="128" y="24"/>
                  <a:pt x="130" y="24"/>
                  <a:pt x="132" y="24"/>
                </a:cubicBezTo>
                <a:cubicBezTo>
                  <a:pt x="136" y="24"/>
                  <a:pt x="140" y="25"/>
                  <a:pt x="141" y="26"/>
                </a:cubicBezTo>
                <a:cubicBezTo>
                  <a:pt x="142" y="26"/>
                  <a:pt x="142" y="27"/>
                  <a:pt x="142" y="27"/>
                </a:cubicBezTo>
                <a:cubicBezTo>
                  <a:pt x="146" y="28"/>
                  <a:pt x="148" y="29"/>
                  <a:pt x="151" y="38"/>
                </a:cubicBezTo>
                <a:cubicBezTo>
                  <a:pt x="153" y="43"/>
                  <a:pt x="150" y="49"/>
                  <a:pt x="149" y="53"/>
                </a:cubicBezTo>
                <a:cubicBezTo>
                  <a:pt x="148" y="54"/>
                  <a:pt x="148" y="56"/>
                  <a:pt x="148" y="58"/>
                </a:cubicBezTo>
                <a:cubicBezTo>
                  <a:pt x="149" y="63"/>
                  <a:pt x="149" y="65"/>
                  <a:pt x="149" y="65"/>
                </a:cubicBezTo>
                <a:cubicBezTo>
                  <a:pt x="149" y="65"/>
                  <a:pt x="149" y="65"/>
                  <a:pt x="148" y="65"/>
                </a:cubicBezTo>
                <a:cubicBezTo>
                  <a:pt x="148" y="66"/>
                  <a:pt x="148" y="66"/>
                  <a:pt x="148" y="66"/>
                </a:cubicBezTo>
                <a:cubicBezTo>
                  <a:pt x="146" y="69"/>
                  <a:pt x="142" y="74"/>
                  <a:pt x="142" y="86"/>
                </a:cubicBezTo>
                <a:cubicBezTo>
                  <a:pt x="142" y="100"/>
                  <a:pt x="151" y="106"/>
                  <a:pt x="157" y="108"/>
                </a:cubicBezTo>
                <a:cubicBezTo>
                  <a:pt x="162" y="110"/>
                  <a:pt x="167" y="112"/>
                  <a:pt x="168" y="120"/>
                </a:cubicBezTo>
                <a:cubicBezTo>
                  <a:pt x="150" y="120"/>
                  <a:pt x="150" y="120"/>
                  <a:pt x="150" y="120"/>
                </a:cubicBezTo>
                <a:cubicBezTo>
                  <a:pt x="152" y="122"/>
                  <a:pt x="153" y="125"/>
                  <a:pt x="154" y="128"/>
                </a:cubicBezTo>
                <a:cubicBezTo>
                  <a:pt x="172" y="128"/>
                  <a:pt x="172" y="128"/>
                  <a:pt x="172" y="128"/>
                </a:cubicBezTo>
                <a:cubicBezTo>
                  <a:pt x="176" y="128"/>
                  <a:pt x="176" y="124"/>
                  <a:pt x="176" y="124"/>
                </a:cubicBezTo>
                <a:cubicBezTo>
                  <a:pt x="176" y="108"/>
                  <a:pt x="166" y="103"/>
                  <a:pt x="159" y="100"/>
                </a:cubicBezTo>
                <a:moveTo>
                  <a:pt x="120" y="109"/>
                </a:moveTo>
                <a:cubicBezTo>
                  <a:pt x="120" y="109"/>
                  <a:pt x="106" y="105"/>
                  <a:pt x="106" y="90"/>
                </a:cubicBezTo>
                <a:cubicBezTo>
                  <a:pt x="106" y="77"/>
                  <a:pt x="111" y="73"/>
                  <a:pt x="114" y="69"/>
                </a:cubicBezTo>
                <a:cubicBezTo>
                  <a:pt x="114" y="69"/>
                  <a:pt x="118" y="65"/>
                  <a:pt x="115" y="52"/>
                </a:cubicBezTo>
                <a:cubicBezTo>
                  <a:pt x="120" y="45"/>
                  <a:pt x="122" y="33"/>
                  <a:pt x="116" y="19"/>
                </a:cubicBezTo>
                <a:cubicBezTo>
                  <a:pt x="112" y="10"/>
                  <a:pt x="109" y="5"/>
                  <a:pt x="104" y="3"/>
                </a:cubicBezTo>
                <a:cubicBezTo>
                  <a:pt x="101" y="1"/>
                  <a:pt x="97" y="0"/>
                  <a:pt x="93" y="0"/>
                </a:cubicBezTo>
                <a:cubicBezTo>
                  <a:pt x="86" y="0"/>
                  <a:pt x="79" y="3"/>
                  <a:pt x="76" y="4"/>
                </a:cubicBezTo>
                <a:cubicBezTo>
                  <a:pt x="68" y="8"/>
                  <a:pt x="63" y="11"/>
                  <a:pt x="58" y="24"/>
                </a:cubicBezTo>
                <a:cubicBezTo>
                  <a:pt x="53" y="34"/>
                  <a:pt x="58" y="46"/>
                  <a:pt x="61" y="52"/>
                </a:cubicBezTo>
                <a:cubicBezTo>
                  <a:pt x="58" y="65"/>
                  <a:pt x="62" y="69"/>
                  <a:pt x="62" y="69"/>
                </a:cubicBezTo>
                <a:cubicBezTo>
                  <a:pt x="65" y="73"/>
                  <a:pt x="70" y="77"/>
                  <a:pt x="70" y="90"/>
                </a:cubicBezTo>
                <a:cubicBezTo>
                  <a:pt x="70" y="105"/>
                  <a:pt x="56" y="109"/>
                  <a:pt x="56" y="109"/>
                </a:cubicBezTo>
                <a:cubicBezTo>
                  <a:pt x="47" y="112"/>
                  <a:pt x="28" y="118"/>
                  <a:pt x="28" y="140"/>
                </a:cubicBezTo>
                <a:cubicBezTo>
                  <a:pt x="28" y="140"/>
                  <a:pt x="28" y="144"/>
                  <a:pt x="32" y="144"/>
                </a:cubicBezTo>
                <a:cubicBezTo>
                  <a:pt x="144" y="144"/>
                  <a:pt x="144" y="144"/>
                  <a:pt x="144" y="144"/>
                </a:cubicBezTo>
                <a:cubicBezTo>
                  <a:pt x="148" y="144"/>
                  <a:pt x="148" y="140"/>
                  <a:pt x="148" y="140"/>
                </a:cubicBezTo>
                <a:cubicBezTo>
                  <a:pt x="148" y="118"/>
                  <a:pt x="129" y="112"/>
                  <a:pt x="120" y="109"/>
                </a:cubicBezTo>
                <a:moveTo>
                  <a:pt x="36" y="136"/>
                </a:moveTo>
                <a:cubicBezTo>
                  <a:pt x="38" y="125"/>
                  <a:pt x="48" y="120"/>
                  <a:pt x="58" y="117"/>
                </a:cubicBezTo>
                <a:cubicBezTo>
                  <a:pt x="58" y="117"/>
                  <a:pt x="58" y="117"/>
                  <a:pt x="58" y="117"/>
                </a:cubicBezTo>
                <a:cubicBezTo>
                  <a:pt x="66" y="115"/>
                  <a:pt x="78" y="107"/>
                  <a:pt x="78" y="90"/>
                </a:cubicBezTo>
                <a:cubicBezTo>
                  <a:pt x="78" y="76"/>
                  <a:pt x="73" y="70"/>
                  <a:pt x="70" y="66"/>
                </a:cubicBezTo>
                <a:cubicBezTo>
                  <a:pt x="69" y="65"/>
                  <a:pt x="68" y="64"/>
                  <a:pt x="69" y="65"/>
                </a:cubicBezTo>
                <a:cubicBezTo>
                  <a:pt x="68" y="64"/>
                  <a:pt x="67" y="61"/>
                  <a:pt x="69" y="54"/>
                </a:cubicBezTo>
                <a:cubicBezTo>
                  <a:pt x="70" y="50"/>
                  <a:pt x="68" y="48"/>
                  <a:pt x="68" y="48"/>
                </a:cubicBezTo>
                <a:cubicBezTo>
                  <a:pt x="66" y="43"/>
                  <a:pt x="62" y="34"/>
                  <a:pt x="65" y="27"/>
                </a:cubicBezTo>
                <a:cubicBezTo>
                  <a:pt x="69" y="17"/>
                  <a:pt x="73" y="15"/>
                  <a:pt x="79" y="12"/>
                </a:cubicBezTo>
                <a:cubicBezTo>
                  <a:pt x="80" y="11"/>
                  <a:pt x="80" y="11"/>
                  <a:pt x="80" y="11"/>
                </a:cubicBezTo>
                <a:cubicBezTo>
                  <a:pt x="82" y="10"/>
                  <a:pt x="87" y="8"/>
                  <a:pt x="93" y="8"/>
                </a:cubicBezTo>
                <a:cubicBezTo>
                  <a:pt x="96" y="8"/>
                  <a:pt x="98" y="9"/>
                  <a:pt x="100" y="10"/>
                </a:cubicBezTo>
                <a:cubicBezTo>
                  <a:pt x="103" y="11"/>
                  <a:pt x="105" y="14"/>
                  <a:pt x="108" y="22"/>
                </a:cubicBezTo>
                <a:cubicBezTo>
                  <a:pt x="115" y="36"/>
                  <a:pt x="111" y="45"/>
                  <a:pt x="109" y="47"/>
                </a:cubicBezTo>
                <a:cubicBezTo>
                  <a:pt x="107" y="49"/>
                  <a:pt x="107" y="52"/>
                  <a:pt x="107" y="54"/>
                </a:cubicBezTo>
                <a:cubicBezTo>
                  <a:pt x="109" y="61"/>
                  <a:pt x="108" y="64"/>
                  <a:pt x="108" y="64"/>
                </a:cubicBezTo>
                <a:cubicBezTo>
                  <a:pt x="108" y="64"/>
                  <a:pt x="107" y="65"/>
                  <a:pt x="106" y="66"/>
                </a:cubicBezTo>
                <a:cubicBezTo>
                  <a:pt x="103" y="70"/>
                  <a:pt x="98" y="76"/>
                  <a:pt x="98" y="90"/>
                </a:cubicBezTo>
                <a:cubicBezTo>
                  <a:pt x="98" y="107"/>
                  <a:pt x="110" y="115"/>
                  <a:pt x="118" y="117"/>
                </a:cubicBezTo>
                <a:cubicBezTo>
                  <a:pt x="118" y="117"/>
                  <a:pt x="118" y="117"/>
                  <a:pt x="118" y="117"/>
                </a:cubicBezTo>
                <a:cubicBezTo>
                  <a:pt x="128" y="120"/>
                  <a:pt x="138" y="125"/>
                  <a:pt x="140" y="136"/>
                </a:cubicBezTo>
                <a:lnTo>
                  <a:pt x="36" y="136"/>
                </a:ln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34" name="Freeform 103">
            <a:extLst>
              <a:ext uri="{FF2B5EF4-FFF2-40B4-BE49-F238E27FC236}">
                <a16:creationId xmlns:a16="http://schemas.microsoft.com/office/drawing/2014/main" id="{C02BCD99-DED4-3A90-B180-DCBA9B842435}"/>
              </a:ext>
            </a:extLst>
          </p:cNvPr>
          <p:cNvSpPr>
            <a:spLocks noEditPoints="1"/>
          </p:cNvSpPr>
          <p:nvPr/>
        </p:nvSpPr>
        <p:spPr bwMode="auto">
          <a:xfrm>
            <a:off x="2927186" y="5774773"/>
            <a:ext cx="742736" cy="505726"/>
          </a:xfrm>
          <a:custGeom>
            <a:avLst/>
            <a:gdLst>
              <a:gd name="T0" fmla="*/ 93 w 298"/>
              <a:gd name="T1" fmla="*/ 183 h 243"/>
              <a:gd name="T2" fmla="*/ 62 w 298"/>
              <a:gd name="T3" fmla="*/ 183 h 243"/>
              <a:gd name="T4" fmla="*/ 62 w 298"/>
              <a:gd name="T5" fmla="*/ 215 h 243"/>
              <a:gd name="T6" fmla="*/ 93 w 298"/>
              <a:gd name="T7" fmla="*/ 215 h 243"/>
              <a:gd name="T8" fmla="*/ 33 w 298"/>
              <a:gd name="T9" fmla="*/ 111 h 243"/>
              <a:gd name="T10" fmla="*/ 99 w 298"/>
              <a:gd name="T11" fmla="*/ 66 h 243"/>
              <a:gd name="T12" fmla="*/ 68 w 298"/>
              <a:gd name="T13" fmla="*/ 68 h 243"/>
              <a:gd name="T14" fmla="*/ 33 w 298"/>
              <a:gd name="T15" fmla="*/ 105 h 243"/>
              <a:gd name="T16" fmla="*/ 254 w 298"/>
              <a:gd name="T17" fmla="*/ 199 h 243"/>
              <a:gd name="T18" fmla="*/ 232 w 298"/>
              <a:gd name="T19" fmla="*/ 177 h 243"/>
              <a:gd name="T20" fmla="*/ 210 w 298"/>
              <a:gd name="T21" fmla="*/ 199 h 243"/>
              <a:gd name="T22" fmla="*/ 232 w 298"/>
              <a:gd name="T23" fmla="*/ 221 h 243"/>
              <a:gd name="T24" fmla="*/ 254 w 298"/>
              <a:gd name="T25" fmla="*/ 199 h 243"/>
              <a:gd name="T26" fmla="*/ 298 w 298"/>
              <a:gd name="T27" fmla="*/ 188 h 243"/>
              <a:gd name="T28" fmla="*/ 295 w 298"/>
              <a:gd name="T29" fmla="*/ 196 h 243"/>
              <a:gd name="T30" fmla="*/ 289 w 298"/>
              <a:gd name="T31" fmla="*/ 199 h 243"/>
              <a:gd name="T32" fmla="*/ 280 w 298"/>
              <a:gd name="T33" fmla="*/ 199 h 243"/>
              <a:gd name="T34" fmla="*/ 263 w 298"/>
              <a:gd name="T35" fmla="*/ 230 h 243"/>
              <a:gd name="T36" fmla="*/ 201 w 298"/>
              <a:gd name="T37" fmla="*/ 230 h 243"/>
              <a:gd name="T38" fmla="*/ 121 w 298"/>
              <a:gd name="T39" fmla="*/ 199 h 243"/>
              <a:gd name="T40" fmla="*/ 77 w 298"/>
              <a:gd name="T41" fmla="*/ 243 h 243"/>
              <a:gd name="T42" fmla="*/ 33 w 298"/>
              <a:gd name="T43" fmla="*/ 199 h 243"/>
              <a:gd name="T44" fmla="*/ 18 w 298"/>
              <a:gd name="T45" fmla="*/ 199 h 243"/>
              <a:gd name="T46" fmla="*/ 10 w 298"/>
              <a:gd name="T47" fmla="*/ 199 h 243"/>
              <a:gd name="T48" fmla="*/ 3 w 298"/>
              <a:gd name="T49" fmla="*/ 196 h 243"/>
              <a:gd name="T50" fmla="*/ 0 w 298"/>
              <a:gd name="T51" fmla="*/ 188 h 243"/>
              <a:gd name="T52" fmla="*/ 11 w 298"/>
              <a:gd name="T53" fmla="*/ 177 h 243"/>
              <a:gd name="T54" fmla="*/ 11 w 298"/>
              <a:gd name="T55" fmla="*/ 116 h 243"/>
              <a:gd name="T56" fmla="*/ 11 w 298"/>
              <a:gd name="T57" fmla="*/ 103 h 243"/>
              <a:gd name="T58" fmla="*/ 15 w 298"/>
              <a:gd name="T59" fmla="*/ 91 h 243"/>
              <a:gd name="T60" fmla="*/ 53 w 298"/>
              <a:gd name="T61" fmla="*/ 52 h 243"/>
              <a:gd name="T62" fmla="*/ 72 w 298"/>
              <a:gd name="T63" fmla="*/ 44 h 243"/>
              <a:gd name="T64" fmla="*/ 99 w 298"/>
              <a:gd name="T65" fmla="*/ 11 h 243"/>
              <a:gd name="T66" fmla="*/ 110 w 298"/>
              <a:gd name="T67" fmla="*/ 0 h 243"/>
              <a:gd name="T68" fmla="*/ 295 w 298"/>
              <a:gd name="T69" fmla="*/ 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8" h="243">
                <a:moveTo>
                  <a:pt x="99" y="199"/>
                </a:moveTo>
                <a:cubicBezTo>
                  <a:pt x="99" y="193"/>
                  <a:pt x="97" y="188"/>
                  <a:pt x="93" y="183"/>
                </a:cubicBezTo>
                <a:cubicBezTo>
                  <a:pt x="88" y="179"/>
                  <a:pt x="83" y="177"/>
                  <a:pt x="77" y="177"/>
                </a:cubicBezTo>
                <a:cubicBezTo>
                  <a:pt x="71" y="177"/>
                  <a:pt x="66" y="179"/>
                  <a:pt x="62" y="183"/>
                </a:cubicBezTo>
                <a:cubicBezTo>
                  <a:pt x="57" y="188"/>
                  <a:pt x="55" y="193"/>
                  <a:pt x="55" y="199"/>
                </a:cubicBezTo>
                <a:cubicBezTo>
                  <a:pt x="55" y="205"/>
                  <a:pt x="57" y="210"/>
                  <a:pt x="62" y="215"/>
                </a:cubicBezTo>
                <a:cubicBezTo>
                  <a:pt x="66" y="219"/>
                  <a:pt x="71" y="221"/>
                  <a:pt x="77" y="221"/>
                </a:cubicBezTo>
                <a:cubicBezTo>
                  <a:pt x="83" y="221"/>
                  <a:pt x="88" y="219"/>
                  <a:pt x="93" y="215"/>
                </a:cubicBezTo>
                <a:cubicBezTo>
                  <a:pt x="97" y="210"/>
                  <a:pt x="99" y="205"/>
                  <a:pt x="99" y="199"/>
                </a:cubicBezTo>
                <a:close/>
                <a:moveTo>
                  <a:pt x="33" y="111"/>
                </a:moveTo>
                <a:cubicBezTo>
                  <a:pt x="99" y="111"/>
                  <a:pt x="99" y="111"/>
                  <a:pt x="99" y="111"/>
                </a:cubicBezTo>
                <a:cubicBezTo>
                  <a:pt x="99" y="66"/>
                  <a:pt x="99" y="66"/>
                  <a:pt x="99" y="66"/>
                </a:cubicBezTo>
                <a:cubicBezTo>
                  <a:pt x="72" y="66"/>
                  <a:pt x="72" y="66"/>
                  <a:pt x="72" y="66"/>
                </a:cubicBezTo>
                <a:cubicBezTo>
                  <a:pt x="71" y="66"/>
                  <a:pt x="69" y="67"/>
                  <a:pt x="68" y="68"/>
                </a:cubicBezTo>
                <a:cubicBezTo>
                  <a:pt x="35" y="102"/>
                  <a:pt x="35" y="102"/>
                  <a:pt x="35" y="102"/>
                </a:cubicBezTo>
                <a:cubicBezTo>
                  <a:pt x="34" y="103"/>
                  <a:pt x="33" y="104"/>
                  <a:pt x="33" y="105"/>
                </a:cubicBezTo>
                <a:lnTo>
                  <a:pt x="33" y="111"/>
                </a:lnTo>
                <a:close/>
                <a:moveTo>
                  <a:pt x="254" y="199"/>
                </a:moveTo>
                <a:cubicBezTo>
                  <a:pt x="254" y="193"/>
                  <a:pt x="252" y="188"/>
                  <a:pt x="248" y="183"/>
                </a:cubicBezTo>
                <a:cubicBezTo>
                  <a:pt x="243" y="179"/>
                  <a:pt x="238" y="177"/>
                  <a:pt x="232" y="177"/>
                </a:cubicBezTo>
                <a:cubicBezTo>
                  <a:pt x="226" y="177"/>
                  <a:pt x="221" y="179"/>
                  <a:pt x="217" y="183"/>
                </a:cubicBezTo>
                <a:cubicBezTo>
                  <a:pt x="212" y="188"/>
                  <a:pt x="210" y="193"/>
                  <a:pt x="210" y="199"/>
                </a:cubicBezTo>
                <a:cubicBezTo>
                  <a:pt x="210" y="205"/>
                  <a:pt x="212" y="210"/>
                  <a:pt x="217" y="215"/>
                </a:cubicBezTo>
                <a:cubicBezTo>
                  <a:pt x="221" y="219"/>
                  <a:pt x="226" y="221"/>
                  <a:pt x="232" y="221"/>
                </a:cubicBezTo>
                <a:cubicBezTo>
                  <a:pt x="238" y="221"/>
                  <a:pt x="243" y="219"/>
                  <a:pt x="248" y="215"/>
                </a:cubicBezTo>
                <a:cubicBezTo>
                  <a:pt x="252" y="210"/>
                  <a:pt x="254" y="205"/>
                  <a:pt x="254" y="199"/>
                </a:cubicBezTo>
                <a:close/>
                <a:moveTo>
                  <a:pt x="298" y="11"/>
                </a:moveTo>
                <a:cubicBezTo>
                  <a:pt x="298" y="188"/>
                  <a:pt x="298" y="188"/>
                  <a:pt x="298" y="188"/>
                </a:cubicBezTo>
                <a:cubicBezTo>
                  <a:pt x="298" y="190"/>
                  <a:pt x="298" y="191"/>
                  <a:pt x="298" y="193"/>
                </a:cubicBezTo>
                <a:cubicBezTo>
                  <a:pt x="297" y="194"/>
                  <a:pt x="297" y="195"/>
                  <a:pt x="295" y="196"/>
                </a:cubicBezTo>
                <a:cubicBezTo>
                  <a:pt x="294" y="197"/>
                  <a:pt x="293" y="197"/>
                  <a:pt x="293" y="198"/>
                </a:cubicBezTo>
                <a:cubicBezTo>
                  <a:pt x="292" y="198"/>
                  <a:pt x="290" y="199"/>
                  <a:pt x="289" y="199"/>
                </a:cubicBezTo>
                <a:cubicBezTo>
                  <a:pt x="287" y="199"/>
                  <a:pt x="285" y="199"/>
                  <a:pt x="285" y="199"/>
                </a:cubicBezTo>
                <a:cubicBezTo>
                  <a:pt x="284" y="199"/>
                  <a:pt x="282" y="199"/>
                  <a:pt x="280" y="199"/>
                </a:cubicBezTo>
                <a:cubicBezTo>
                  <a:pt x="278" y="199"/>
                  <a:pt x="277" y="199"/>
                  <a:pt x="276" y="199"/>
                </a:cubicBezTo>
                <a:cubicBezTo>
                  <a:pt x="276" y="211"/>
                  <a:pt x="272" y="222"/>
                  <a:pt x="263" y="230"/>
                </a:cubicBezTo>
                <a:cubicBezTo>
                  <a:pt x="255" y="239"/>
                  <a:pt x="244" y="243"/>
                  <a:pt x="232" y="243"/>
                </a:cubicBezTo>
                <a:cubicBezTo>
                  <a:pt x="220" y="243"/>
                  <a:pt x="209" y="239"/>
                  <a:pt x="201" y="230"/>
                </a:cubicBezTo>
                <a:cubicBezTo>
                  <a:pt x="192" y="222"/>
                  <a:pt x="188" y="211"/>
                  <a:pt x="188" y="199"/>
                </a:cubicBezTo>
                <a:cubicBezTo>
                  <a:pt x="121" y="199"/>
                  <a:pt x="121" y="199"/>
                  <a:pt x="121" y="199"/>
                </a:cubicBezTo>
                <a:cubicBezTo>
                  <a:pt x="121" y="211"/>
                  <a:pt x="117" y="222"/>
                  <a:pt x="109" y="230"/>
                </a:cubicBezTo>
                <a:cubicBezTo>
                  <a:pt x="100" y="239"/>
                  <a:pt x="89" y="243"/>
                  <a:pt x="77" y="243"/>
                </a:cubicBezTo>
                <a:cubicBezTo>
                  <a:pt x="65" y="243"/>
                  <a:pt x="55" y="239"/>
                  <a:pt x="46" y="230"/>
                </a:cubicBezTo>
                <a:cubicBezTo>
                  <a:pt x="37" y="222"/>
                  <a:pt x="33" y="211"/>
                  <a:pt x="33" y="199"/>
                </a:cubicBezTo>
                <a:cubicBezTo>
                  <a:pt x="22" y="199"/>
                  <a:pt x="22" y="199"/>
                  <a:pt x="22" y="199"/>
                </a:cubicBezTo>
                <a:cubicBezTo>
                  <a:pt x="22" y="199"/>
                  <a:pt x="20" y="199"/>
                  <a:pt x="18" y="199"/>
                </a:cubicBezTo>
                <a:cubicBezTo>
                  <a:pt x="16" y="199"/>
                  <a:pt x="14" y="199"/>
                  <a:pt x="14" y="199"/>
                </a:cubicBezTo>
                <a:cubicBezTo>
                  <a:pt x="13" y="199"/>
                  <a:pt x="12" y="199"/>
                  <a:pt x="10" y="199"/>
                </a:cubicBezTo>
                <a:cubicBezTo>
                  <a:pt x="8" y="199"/>
                  <a:pt x="7" y="198"/>
                  <a:pt x="6" y="198"/>
                </a:cubicBezTo>
                <a:cubicBezTo>
                  <a:pt x="5" y="197"/>
                  <a:pt x="4" y="197"/>
                  <a:pt x="3" y="196"/>
                </a:cubicBezTo>
                <a:cubicBezTo>
                  <a:pt x="2" y="195"/>
                  <a:pt x="1" y="194"/>
                  <a:pt x="1" y="193"/>
                </a:cubicBezTo>
                <a:cubicBezTo>
                  <a:pt x="0" y="191"/>
                  <a:pt x="0" y="190"/>
                  <a:pt x="0" y="188"/>
                </a:cubicBezTo>
                <a:cubicBezTo>
                  <a:pt x="0" y="185"/>
                  <a:pt x="1" y="182"/>
                  <a:pt x="3" y="180"/>
                </a:cubicBezTo>
                <a:cubicBezTo>
                  <a:pt x="5" y="178"/>
                  <a:pt x="8" y="177"/>
                  <a:pt x="11" y="177"/>
                </a:cubicBezTo>
                <a:cubicBezTo>
                  <a:pt x="11" y="122"/>
                  <a:pt x="11" y="122"/>
                  <a:pt x="11" y="122"/>
                </a:cubicBezTo>
                <a:cubicBezTo>
                  <a:pt x="11" y="121"/>
                  <a:pt x="11" y="119"/>
                  <a:pt x="11" y="116"/>
                </a:cubicBezTo>
                <a:cubicBezTo>
                  <a:pt x="11" y="112"/>
                  <a:pt x="11" y="110"/>
                  <a:pt x="11" y="109"/>
                </a:cubicBezTo>
                <a:cubicBezTo>
                  <a:pt x="11" y="108"/>
                  <a:pt x="11" y="106"/>
                  <a:pt x="11" y="103"/>
                </a:cubicBezTo>
                <a:cubicBezTo>
                  <a:pt x="11" y="100"/>
                  <a:pt x="12" y="98"/>
                  <a:pt x="12" y="97"/>
                </a:cubicBezTo>
                <a:cubicBezTo>
                  <a:pt x="13" y="95"/>
                  <a:pt x="14" y="93"/>
                  <a:pt x="15" y="91"/>
                </a:cubicBezTo>
                <a:cubicBezTo>
                  <a:pt x="16" y="89"/>
                  <a:pt x="17" y="88"/>
                  <a:pt x="19" y="86"/>
                </a:cubicBezTo>
                <a:cubicBezTo>
                  <a:pt x="53" y="52"/>
                  <a:pt x="53" y="52"/>
                  <a:pt x="53" y="52"/>
                </a:cubicBezTo>
                <a:cubicBezTo>
                  <a:pt x="55" y="50"/>
                  <a:pt x="58" y="48"/>
                  <a:pt x="62" y="46"/>
                </a:cubicBezTo>
                <a:cubicBezTo>
                  <a:pt x="65" y="45"/>
                  <a:pt x="69" y="44"/>
                  <a:pt x="72" y="44"/>
                </a:cubicBezTo>
                <a:cubicBezTo>
                  <a:pt x="99" y="44"/>
                  <a:pt x="99" y="44"/>
                  <a:pt x="99" y="44"/>
                </a:cubicBezTo>
                <a:cubicBezTo>
                  <a:pt x="99" y="11"/>
                  <a:pt x="99" y="11"/>
                  <a:pt x="99" y="11"/>
                </a:cubicBezTo>
                <a:cubicBezTo>
                  <a:pt x="99" y="8"/>
                  <a:pt x="100" y="5"/>
                  <a:pt x="103" y="3"/>
                </a:cubicBezTo>
                <a:cubicBezTo>
                  <a:pt x="105" y="1"/>
                  <a:pt x="107" y="0"/>
                  <a:pt x="110" y="0"/>
                </a:cubicBezTo>
                <a:cubicBezTo>
                  <a:pt x="287" y="0"/>
                  <a:pt x="287" y="0"/>
                  <a:pt x="287" y="0"/>
                </a:cubicBezTo>
                <a:cubicBezTo>
                  <a:pt x="290" y="0"/>
                  <a:pt x="293" y="1"/>
                  <a:pt x="295" y="3"/>
                </a:cubicBezTo>
                <a:cubicBezTo>
                  <a:pt x="297" y="5"/>
                  <a:pt x="298" y="8"/>
                  <a:pt x="298" y="1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uk-UA"/>
          </a:p>
        </p:txBody>
      </p:sp>
      <p:pic>
        <p:nvPicPr>
          <p:cNvPr id="48" name="Graphic 47" descr="Anchor with solid fill">
            <a:extLst>
              <a:ext uri="{FF2B5EF4-FFF2-40B4-BE49-F238E27FC236}">
                <a16:creationId xmlns:a16="http://schemas.microsoft.com/office/drawing/2014/main" id="{43DA1AA2-752D-F529-ABD6-6D514CF056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4902" y="1474378"/>
            <a:ext cx="579844" cy="579844"/>
          </a:xfrm>
          <a:prstGeom prst="rect">
            <a:avLst/>
          </a:prstGeom>
        </p:spPr>
      </p:pic>
      <p:pic>
        <p:nvPicPr>
          <p:cNvPr id="52" name="Graphic 51" descr="Classroom with solid fill">
            <a:extLst>
              <a:ext uri="{FF2B5EF4-FFF2-40B4-BE49-F238E27FC236}">
                <a16:creationId xmlns:a16="http://schemas.microsoft.com/office/drawing/2014/main" id="{BD0D2BEB-D766-F2F4-A4BA-5DED2ACAE3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47384" y="2312385"/>
            <a:ext cx="668453" cy="668453"/>
          </a:xfrm>
          <a:prstGeom prst="rect">
            <a:avLst/>
          </a:prstGeom>
        </p:spPr>
      </p:pic>
      <p:pic>
        <p:nvPicPr>
          <p:cNvPr id="54" name="Graphic 53" descr="Clipboard Checked with solid fill">
            <a:extLst>
              <a:ext uri="{FF2B5EF4-FFF2-40B4-BE49-F238E27FC236}">
                <a16:creationId xmlns:a16="http://schemas.microsoft.com/office/drawing/2014/main" id="{C830C73C-AD2C-C9FD-C2F7-B6A3159A50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73416" y="3996007"/>
            <a:ext cx="750614" cy="750614"/>
          </a:xfrm>
          <a:prstGeom prst="rect">
            <a:avLst/>
          </a:prstGeom>
        </p:spPr>
      </p:pic>
      <p:pic>
        <p:nvPicPr>
          <p:cNvPr id="56" name="Graphic 55" descr="Bar chart with solid fill">
            <a:extLst>
              <a:ext uri="{FF2B5EF4-FFF2-40B4-BE49-F238E27FC236}">
                <a16:creationId xmlns:a16="http://schemas.microsoft.com/office/drawing/2014/main" id="{419979A6-04D4-734F-6AF0-458115CAB5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19904" y="3216302"/>
            <a:ext cx="663140" cy="663140"/>
          </a:xfrm>
          <a:prstGeom prst="rect">
            <a:avLst/>
          </a:prstGeom>
        </p:spPr>
      </p:pic>
    </p:spTree>
    <p:extLst>
      <p:ext uri="{BB962C8B-B14F-4D97-AF65-F5344CB8AC3E}">
        <p14:creationId xmlns:p14="http://schemas.microsoft.com/office/powerpoint/2010/main" val="1675761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D1EF521-82FF-4248-B931-B44766B064FA}"/>
              </a:ext>
            </a:extLst>
          </p:cNvPr>
          <p:cNvSpPr/>
          <p:nvPr/>
        </p:nvSpPr>
        <p:spPr>
          <a:xfrm>
            <a:off x="294662" y="2441723"/>
            <a:ext cx="284864" cy="254878"/>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1">
              <a:alpha val="50000"/>
            </a:schemeClr>
          </a:solidFill>
          <a:ln cap="flat">
            <a:noFill/>
            <a:prstDash val="solid"/>
          </a:ln>
        </p:spPr>
        <p:txBody>
          <a:bodyPr vert="horz" wrap="none" lIns="45000" tIns="22500" rIns="45000" bIns="22500" anchor="ctr" anchorCtr="1" compatLnSpc="0"/>
          <a:lstStyle/>
          <a:p>
            <a:pPr hangingPunct="0"/>
            <a:endParaRPr lang="en-US" sz="900">
              <a:latin typeface="Poppins" panose="00000500000000000000" pitchFamily="2" charset="0"/>
              <a:ea typeface="Microsoft YaHei" pitchFamily="2"/>
              <a:cs typeface="Lucida Sans" pitchFamily="2"/>
            </a:endParaRPr>
          </a:p>
        </p:txBody>
      </p:sp>
      <p:sp>
        <p:nvSpPr>
          <p:cNvPr id="15" name="Freeform: Shape 14">
            <a:extLst>
              <a:ext uri="{FF2B5EF4-FFF2-40B4-BE49-F238E27FC236}">
                <a16:creationId xmlns:a16="http://schemas.microsoft.com/office/drawing/2014/main" id="{3DE30E22-6C39-4808-80C6-4DE61073C015}"/>
              </a:ext>
            </a:extLst>
          </p:cNvPr>
          <p:cNvSpPr/>
          <p:nvPr/>
        </p:nvSpPr>
        <p:spPr>
          <a:xfrm>
            <a:off x="276780" y="4660121"/>
            <a:ext cx="284864" cy="254878"/>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2">
              <a:alpha val="50000"/>
            </a:schemeClr>
          </a:solidFill>
          <a:ln cap="flat">
            <a:noFill/>
            <a:prstDash val="solid"/>
          </a:ln>
        </p:spPr>
        <p:txBody>
          <a:bodyPr vert="horz" wrap="none" lIns="45000" tIns="22500" rIns="45000" bIns="22500" anchor="ctr" anchorCtr="1" compatLnSpc="0"/>
          <a:lstStyle/>
          <a:p>
            <a:pPr hangingPunct="0"/>
            <a:endParaRPr lang="en-US" sz="900">
              <a:latin typeface="Poppins" panose="00000500000000000000" pitchFamily="2" charset="0"/>
              <a:ea typeface="Microsoft YaHei" pitchFamily="2"/>
              <a:cs typeface="Lucida Sans" pitchFamily="2"/>
            </a:endParaRPr>
          </a:p>
        </p:txBody>
      </p:sp>
      <p:sp>
        <p:nvSpPr>
          <p:cNvPr id="16" name="Freeform: Shape 15">
            <a:extLst>
              <a:ext uri="{FF2B5EF4-FFF2-40B4-BE49-F238E27FC236}">
                <a16:creationId xmlns:a16="http://schemas.microsoft.com/office/drawing/2014/main" id="{8E0ECDA9-0662-4E22-9407-1370B79B04FE}"/>
              </a:ext>
            </a:extLst>
          </p:cNvPr>
          <p:cNvSpPr/>
          <p:nvPr/>
        </p:nvSpPr>
        <p:spPr>
          <a:xfrm>
            <a:off x="1473166" y="1147614"/>
            <a:ext cx="284864" cy="254878"/>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3">
              <a:alpha val="50000"/>
            </a:schemeClr>
          </a:solidFill>
          <a:ln cap="flat">
            <a:noFill/>
            <a:prstDash val="solid"/>
          </a:ln>
        </p:spPr>
        <p:txBody>
          <a:bodyPr vert="horz" wrap="none" lIns="45000" tIns="22500" rIns="45000" bIns="22500" anchor="ctr" anchorCtr="1" compatLnSpc="0"/>
          <a:lstStyle/>
          <a:p>
            <a:pPr hangingPunct="0"/>
            <a:endParaRPr lang="en-US" sz="900">
              <a:latin typeface="Poppins" panose="00000500000000000000" pitchFamily="2" charset="0"/>
              <a:ea typeface="Microsoft YaHei" pitchFamily="2"/>
              <a:cs typeface="Lucida Sans" pitchFamily="2"/>
            </a:endParaRPr>
          </a:p>
        </p:txBody>
      </p:sp>
      <p:sp>
        <p:nvSpPr>
          <p:cNvPr id="2" name="Freeform: Shape 1">
            <a:extLst>
              <a:ext uri="{FF2B5EF4-FFF2-40B4-BE49-F238E27FC236}">
                <a16:creationId xmlns:a16="http://schemas.microsoft.com/office/drawing/2014/main" id="{5BDAF62F-3FE6-46C0-8850-3A9F855299E3}"/>
              </a:ext>
            </a:extLst>
          </p:cNvPr>
          <p:cNvSpPr/>
          <p:nvPr/>
        </p:nvSpPr>
        <p:spPr>
          <a:xfrm>
            <a:off x="3720856" y="1859685"/>
            <a:ext cx="4750288" cy="4250256"/>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Poppins" panose="00000500000000000000" pitchFamily="2" charset="0"/>
            </a:endParaRPr>
          </a:p>
        </p:txBody>
      </p:sp>
      <p:sp>
        <p:nvSpPr>
          <p:cNvPr id="4" name="TextBox 3">
            <a:extLst>
              <a:ext uri="{FF2B5EF4-FFF2-40B4-BE49-F238E27FC236}">
                <a16:creationId xmlns:a16="http://schemas.microsoft.com/office/drawing/2014/main" id="{CDEB47C2-1CB5-420F-B501-9C817901B8B4}"/>
              </a:ext>
            </a:extLst>
          </p:cNvPr>
          <p:cNvSpPr txBox="1"/>
          <p:nvPr/>
        </p:nvSpPr>
        <p:spPr>
          <a:xfrm>
            <a:off x="762001" y="329579"/>
            <a:ext cx="4663439" cy="661720"/>
          </a:xfrm>
          <a:prstGeom prst="rect">
            <a:avLst/>
          </a:prstGeom>
          <a:noFill/>
        </p:spPr>
        <p:txBody>
          <a:bodyPr wrap="square" rtlCol="0" anchor="b">
            <a:spAutoFit/>
          </a:bodyPr>
          <a:lstStyle/>
          <a:p>
            <a:r>
              <a:rPr lang="en-US" sz="3700" b="1" spc="-145" dirty="0">
                <a:solidFill>
                  <a:schemeClr val="tx2"/>
                </a:solidFill>
                <a:latin typeface="Poppins" pitchFamily="2" charset="77"/>
                <a:cs typeface="Poppins" pitchFamily="2" charset="77"/>
              </a:rPr>
              <a:t>Case Study: Baby Z</a:t>
            </a:r>
          </a:p>
        </p:txBody>
      </p:sp>
      <p:sp>
        <p:nvSpPr>
          <p:cNvPr id="5" name="TextBox 4">
            <a:extLst>
              <a:ext uri="{FF2B5EF4-FFF2-40B4-BE49-F238E27FC236}">
                <a16:creationId xmlns:a16="http://schemas.microsoft.com/office/drawing/2014/main" id="{0CCA2039-74E5-4579-9209-87E687D98AED}"/>
              </a:ext>
            </a:extLst>
          </p:cNvPr>
          <p:cNvSpPr txBox="1"/>
          <p:nvPr/>
        </p:nvSpPr>
        <p:spPr>
          <a:xfrm>
            <a:off x="4978314" y="73745"/>
            <a:ext cx="6717792" cy="1015663"/>
          </a:xfrm>
          <a:prstGeom prst="rect">
            <a:avLst/>
          </a:prstGeom>
          <a:noFill/>
        </p:spPr>
        <p:txBody>
          <a:bodyPr wrap="square" rtlCol="0">
            <a:spAutoFit/>
          </a:bodyPr>
          <a:lstStyle/>
          <a:p>
            <a:pPr algn="r"/>
            <a:r>
              <a:rPr lang="en-US" sz="2000" spc="-60" dirty="0">
                <a:latin typeface="Poppins" pitchFamily="2" charset="77"/>
                <a:cs typeface="Poppins" pitchFamily="2" charset="77"/>
              </a:rPr>
              <a:t>Born at 24 1/7 weeks, Birth weight 625 grams</a:t>
            </a:r>
          </a:p>
          <a:p>
            <a:pPr algn="r"/>
            <a:r>
              <a:rPr lang="en-US" sz="2000" dirty="0">
                <a:latin typeface="Poppins" panose="00000500000000000000" pitchFamily="2" charset="0"/>
                <a:cs typeface="Poppins" panose="00000500000000000000" pitchFamily="2" charset="0"/>
              </a:rPr>
              <a:t>Discharge diagnoses: RDS, ROP, IVH, growth failure</a:t>
            </a:r>
          </a:p>
          <a:p>
            <a:pPr algn="r"/>
            <a:endParaRPr lang="en-US" sz="2000" spc="-60">
              <a:latin typeface="Poppins" pitchFamily="2" charset="77"/>
              <a:cs typeface="Poppins" pitchFamily="2" charset="77"/>
            </a:endParaRPr>
          </a:p>
        </p:txBody>
      </p:sp>
      <p:sp>
        <p:nvSpPr>
          <p:cNvPr id="6" name="TextBox 5">
            <a:extLst>
              <a:ext uri="{FF2B5EF4-FFF2-40B4-BE49-F238E27FC236}">
                <a16:creationId xmlns:a16="http://schemas.microsoft.com/office/drawing/2014/main" id="{87604024-E358-45B8-9A73-03729FA9760F}"/>
              </a:ext>
            </a:extLst>
          </p:cNvPr>
          <p:cNvSpPr txBox="1"/>
          <p:nvPr/>
        </p:nvSpPr>
        <p:spPr>
          <a:xfrm>
            <a:off x="8337210" y="1198107"/>
            <a:ext cx="2837305" cy="337272"/>
          </a:xfrm>
          <a:prstGeom prst="rect">
            <a:avLst/>
          </a:prstGeom>
          <a:noFill/>
        </p:spPr>
        <p:txBody>
          <a:bodyPr wrap="square" rtlCol="0">
            <a:spAutoFit/>
          </a:bodyPr>
          <a:lstStyle/>
          <a:p>
            <a:pPr algn="r">
              <a:lnSpc>
                <a:spcPts val="1800"/>
              </a:lnSpc>
            </a:pPr>
            <a:r>
              <a:rPr lang="en-US" sz="2000" b="1" u="sng" spc="-10" dirty="0">
                <a:latin typeface="Poppins" pitchFamily="2" charset="77"/>
                <a:cs typeface="Poppins" pitchFamily="2" charset="77"/>
              </a:rPr>
              <a:t>CLINICAL CONCERNS</a:t>
            </a:r>
          </a:p>
        </p:txBody>
      </p:sp>
      <p:sp>
        <p:nvSpPr>
          <p:cNvPr id="7" name="TextBox 6">
            <a:extLst>
              <a:ext uri="{FF2B5EF4-FFF2-40B4-BE49-F238E27FC236}">
                <a16:creationId xmlns:a16="http://schemas.microsoft.com/office/drawing/2014/main" id="{3BC2C037-350E-41D2-9F65-C050F5FC7327}"/>
              </a:ext>
            </a:extLst>
          </p:cNvPr>
          <p:cNvSpPr txBox="1"/>
          <p:nvPr/>
        </p:nvSpPr>
        <p:spPr>
          <a:xfrm>
            <a:off x="7770259" y="4562856"/>
            <a:ext cx="4374768" cy="1938992"/>
          </a:xfrm>
          <a:prstGeom prst="rect">
            <a:avLst/>
          </a:prstGeom>
          <a:noFill/>
        </p:spPr>
        <p:txBody>
          <a:bodyPr wrap="square" rtlCol="0">
            <a:spAutoFit/>
          </a:bodyPr>
          <a:lstStyle/>
          <a:p>
            <a:pPr marL="800100" lvl="1" indent="-342900">
              <a:buFont typeface="Arial" panose="020B0604020202020204" pitchFamily="34" charset="0"/>
              <a:buChar char="•"/>
            </a:pPr>
            <a:r>
              <a:rPr lang="en-US" sz="2000" b="1" dirty="0">
                <a:solidFill>
                  <a:srgbClr val="5268A5"/>
                </a:solidFill>
              </a:rPr>
              <a:t>No UA migration upon UVC removal</a:t>
            </a:r>
          </a:p>
          <a:p>
            <a:pPr marL="800100" lvl="1" indent="-342900">
              <a:buFont typeface="Arial" panose="020B0604020202020204" pitchFamily="34" charset="0"/>
              <a:buChar char="•"/>
            </a:pPr>
            <a:r>
              <a:rPr lang="en-US" sz="2000" b="1" dirty="0">
                <a:solidFill>
                  <a:srgbClr val="5268A5"/>
                </a:solidFill>
              </a:rPr>
              <a:t>No CLABSI, despite longer than ideal UA dwell</a:t>
            </a:r>
          </a:p>
          <a:p>
            <a:pPr marL="800100" lvl="1" indent="-342900">
              <a:buFont typeface="Arial" panose="020B0604020202020204" pitchFamily="34" charset="0"/>
              <a:buChar char="•"/>
            </a:pPr>
            <a:r>
              <a:rPr lang="en-US" sz="2000" b="1" dirty="0">
                <a:solidFill>
                  <a:srgbClr val="5268A5"/>
                </a:solidFill>
              </a:rPr>
              <a:t>Other risks associated with ELBW are extremely premature infant</a:t>
            </a:r>
          </a:p>
        </p:txBody>
      </p:sp>
      <p:sp>
        <p:nvSpPr>
          <p:cNvPr id="8" name="TextBox 7">
            <a:extLst>
              <a:ext uri="{FF2B5EF4-FFF2-40B4-BE49-F238E27FC236}">
                <a16:creationId xmlns:a16="http://schemas.microsoft.com/office/drawing/2014/main" id="{E78AFE23-C9B5-4580-B886-60AC4787ACB7}"/>
              </a:ext>
            </a:extLst>
          </p:cNvPr>
          <p:cNvSpPr txBox="1"/>
          <p:nvPr/>
        </p:nvSpPr>
        <p:spPr>
          <a:xfrm>
            <a:off x="7697103" y="1548345"/>
            <a:ext cx="4683103" cy="2862322"/>
          </a:xfrm>
          <a:prstGeom prst="rect">
            <a:avLst/>
          </a:prstGeom>
          <a:noFill/>
        </p:spPr>
        <p:txBody>
          <a:bodyPr wrap="square" rtlCol="0">
            <a:spAutoFit/>
          </a:bodyPr>
          <a:lstStyle/>
          <a:p>
            <a:pPr marL="800100" lvl="1" indent="-342900">
              <a:buFont typeface="Arial" panose="020B0604020202020204" pitchFamily="34" charset="0"/>
              <a:buChar char="•"/>
            </a:pPr>
            <a:r>
              <a:rPr lang="en-US" sz="2000" b="1" dirty="0">
                <a:solidFill>
                  <a:srgbClr val="1891AB"/>
                </a:solidFill>
              </a:rPr>
              <a:t>ELBW</a:t>
            </a:r>
          </a:p>
          <a:p>
            <a:pPr marL="800100" lvl="1" indent="-342900">
              <a:buFont typeface="Arial" panose="020B0604020202020204" pitchFamily="34" charset="0"/>
              <a:buChar char="•"/>
            </a:pPr>
            <a:r>
              <a:rPr lang="en-US" sz="2000" b="1" dirty="0">
                <a:solidFill>
                  <a:srgbClr val="1891AB"/>
                </a:solidFill>
              </a:rPr>
              <a:t>Very immature skin</a:t>
            </a:r>
          </a:p>
          <a:p>
            <a:pPr marL="800100" lvl="1" indent="-342900">
              <a:buFont typeface="Arial" panose="020B0604020202020204" pitchFamily="34" charset="0"/>
              <a:buChar char="•"/>
            </a:pPr>
            <a:r>
              <a:rPr lang="en-US" sz="2000" b="1" dirty="0">
                <a:solidFill>
                  <a:srgbClr val="1891AB"/>
                </a:solidFill>
              </a:rPr>
              <a:t>2 PICCs and concerns for dressing integrity, having to remove the first PICC early</a:t>
            </a:r>
          </a:p>
          <a:p>
            <a:pPr marL="800100" lvl="1" indent="-342900">
              <a:buFont typeface="Arial" panose="020B0604020202020204" pitchFamily="34" charset="0"/>
              <a:buChar char="•"/>
            </a:pPr>
            <a:r>
              <a:rPr lang="en-US" sz="2000" b="1" dirty="0">
                <a:solidFill>
                  <a:srgbClr val="1891AB"/>
                </a:solidFill>
              </a:rPr>
              <a:t>No skin breakdown related to PICC dressing removals</a:t>
            </a:r>
          </a:p>
          <a:p>
            <a:pPr marL="800100" lvl="1" indent="-342900">
              <a:buFont typeface="Arial" panose="020B0604020202020204" pitchFamily="34" charset="0"/>
              <a:buChar char="•"/>
            </a:pPr>
            <a:r>
              <a:rPr lang="en-US" sz="2000" b="1" dirty="0">
                <a:solidFill>
                  <a:srgbClr val="1891AB"/>
                </a:solidFill>
              </a:rPr>
              <a:t>No skin breakdown related to UVC removal</a:t>
            </a:r>
          </a:p>
        </p:txBody>
      </p:sp>
      <p:sp>
        <p:nvSpPr>
          <p:cNvPr id="9" name="TextBox 8">
            <a:extLst>
              <a:ext uri="{FF2B5EF4-FFF2-40B4-BE49-F238E27FC236}">
                <a16:creationId xmlns:a16="http://schemas.microsoft.com/office/drawing/2014/main" id="{E9926351-65B4-4303-81AE-EF60F961D5F5}"/>
              </a:ext>
            </a:extLst>
          </p:cNvPr>
          <p:cNvSpPr txBox="1"/>
          <p:nvPr/>
        </p:nvSpPr>
        <p:spPr>
          <a:xfrm>
            <a:off x="186439" y="2128979"/>
            <a:ext cx="3550811" cy="1631216"/>
          </a:xfrm>
          <a:prstGeom prst="rect">
            <a:avLst/>
          </a:prstGeom>
          <a:noFill/>
        </p:spPr>
        <p:txBody>
          <a:bodyPr wrap="square" rtlCol="0">
            <a:spAutoFit/>
          </a:bodyPr>
          <a:lstStyle/>
          <a:p>
            <a:pPr lvl="1"/>
            <a:r>
              <a:rPr lang="en-US" sz="2000" b="1" dirty="0"/>
              <a:t>UA 8 days, tissue adhesive re-applied DOL #6</a:t>
            </a:r>
            <a:br>
              <a:rPr lang="en-US" sz="2000" b="1" dirty="0"/>
            </a:br>
            <a:endParaRPr lang="en-US" sz="2000" b="1" dirty="0"/>
          </a:p>
          <a:p>
            <a:pPr lvl="1"/>
            <a:r>
              <a:rPr lang="en-US" sz="2000" b="1" dirty="0"/>
              <a:t>UV 4 days, removal after PICC placement</a:t>
            </a:r>
          </a:p>
        </p:txBody>
      </p:sp>
      <p:sp>
        <p:nvSpPr>
          <p:cNvPr id="10" name="TextBox 9">
            <a:extLst>
              <a:ext uri="{FF2B5EF4-FFF2-40B4-BE49-F238E27FC236}">
                <a16:creationId xmlns:a16="http://schemas.microsoft.com/office/drawing/2014/main" id="{5D3ECCF4-0F3C-4DD1-BE4E-AAC712346AA7}"/>
              </a:ext>
            </a:extLst>
          </p:cNvPr>
          <p:cNvSpPr txBox="1"/>
          <p:nvPr/>
        </p:nvSpPr>
        <p:spPr>
          <a:xfrm>
            <a:off x="167218" y="4352387"/>
            <a:ext cx="3550811" cy="2246769"/>
          </a:xfrm>
          <a:prstGeom prst="rect">
            <a:avLst/>
          </a:prstGeom>
          <a:noFill/>
        </p:spPr>
        <p:txBody>
          <a:bodyPr wrap="square" rtlCol="0">
            <a:spAutoFit/>
          </a:bodyPr>
          <a:lstStyle/>
          <a:p>
            <a:pPr lvl="1"/>
            <a:r>
              <a:rPr lang="en-US" sz="2000" b="1" dirty="0"/>
              <a:t>PICC #1, 3 days, </a:t>
            </a:r>
            <a:br>
              <a:rPr lang="en-US" sz="2000" b="1"/>
            </a:br>
            <a:r>
              <a:rPr lang="en-US" sz="2000" b="1" dirty="0"/>
              <a:t>removal for a cracked hub </a:t>
            </a:r>
            <a:br>
              <a:rPr lang="en-US" sz="2000" b="1" dirty="0"/>
            </a:br>
            <a:r>
              <a:rPr lang="en-US" sz="2000" b="1" dirty="0"/>
              <a:t>(unrelated to glue)</a:t>
            </a:r>
            <a:br>
              <a:rPr lang="en-US" sz="2000" b="1" dirty="0"/>
            </a:br>
            <a:endParaRPr lang="en-US" sz="2000" b="1" dirty="0"/>
          </a:p>
          <a:p>
            <a:pPr lvl="1"/>
            <a:r>
              <a:rPr lang="en-US" sz="2000" b="1" dirty="0"/>
              <a:t>PICC #2, 6 days, removal at the completion of therapy (TPN)</a:t>
            </a:r>
          </a:p>
        </p:txBody>
      </p:sp>
      <p:sp>
        <p:nvSpPr>
          <p:cNvPr id="11" name="TextBox 10">
            <a:extLst>
              <a:ext uri="{FF2B5EF4-FFF2-40B4-BE49-F238E27FC236}">
                <a16:creationId xmlns:a16="http://schemas.microsoft.com/office/drawing/2014/main" id="{05305F5D-413E-456F-9F97-DF536329A84E}"/>
              </a:ext>
            </a:extLst>
          </p:cNvPr>
          <p:cNvSpPr txBox="1"/>
          <p:nvPr/>
        </p:nvSpPr>
        <p:spPr>
          <a:xfrm>
            <a:off x="346607" y="1773912"/>
            <a:ext cx="2997739" cy="337272"/>
          </a:xfrm>
          <a:prstGeom prst="rect">
            <a:avLst/>
          </a:prstGeom>
          <a:noFill/>
        </p:spPr>
        <p:txBody>
          <a:bodyPr wrap="square" rtlCol="0">
            <a:spAutoFit/>
          </a:bodyPr>
          <a:lstStyle/>
          <a:p>
            <a:pPr>
              <a:lnSpc>
                <a:spcPts val="1800"/>
              </a:lnSpc>
            </a:pPr>
            <a:r>
              <a:rPr lang="en-US" sz="2000" b="1" u="sng" spc="-10" dirty="0">
                <a:latin typeface="Poppins" pitchFamily="2" charset="77"/>
                <a:cs typeface="Poppins" pitchFamily="2" charset="77"/>
              </a:rPr>
              <a:t>VASCULAR ACCESS</a:t>
            </a:r>
          </a:p>
        </p:txBody>
      </p:sp>
      <p:pic>
        <p:nvPicPr>
          <p:cNvPr id="14" name="Picture Placeholder 13" descr="A picture containing underpants&#10;&#10;Description automatically generated">
            <a:extLst>
              <a:ext uri="{FF2B5EF4-FFF2-40B4-BE49-F238E27FC236}">
                <a16:creationId xmlns:a16="http://schemas.microsoft.com/office/drawing/2014/main" id="{9B0CCD10-4724-066F-8D3E-46A729FD2003}"/>
              </a:ext>
            </a:extLst>
          </p:cNvPr>
          <p:cNvPicPr>
            <a:picLocks noGrp="1" noChangeAspect="1"/>
          </p:cNvPicPr>
          <p:nvPr>
            <p:ph type="pic" sz="quarter" idx="10"/>
          </p:nvPr>
        </p:nvPicPr>
        <p:blipFill>
          <a:blip r:embed="rId3"/>
          <a:srcRect l="22508" r="22508"/>
          <a:stretch>
            <a:fillRect/>
          </a:stretch>
        </p:blipFill>
        <p:spPr>
          <a:xfrm>
            <a:off x="3318036" y="1847495"/>
            <a:ext cx="4752750" cy="4250256"/>
          </a:xfrm>
        </p:spPr>
      </p:pic>
      <p:sp>
        <p:nvSpPr>
          <p:cNvPr id="22" name="Freeform: Shape 21">
            <a:extLst>
              <a:ext uri="{FF2B5EF4-FFF2-40B4-BE49-F238E27FC236}">
                <a16:creationId xmlns:a16="http://schemas.microsoft.com/office/drawing/2014/main" id="{EDBF5C24-966C-1AD0-94DD-D60DCA1FFF0E}"/>
              </a:ext>
            </a:extLst>
          </p:cNvPr>
          <p:cNvSpPr/>
          <p:nvPr/>
        </p:nvSpPr>
        <p:spPr>
          <a:xfrm>
            <a:off x="6679936" y="6298690"/>
            <a:ext cx="284864" cy="254878"/>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4">
              <a:alpha val="50000"/>
            </a:schemeClr>
          </a:solidFill>
          <a:ln cap="flat">
            <a:noFill/>
            <a:prstDash val="solid"/>
          </a:ln>
        </p:spPr>
        <p:txBody>
          <a:bodyPr vert="horz" wrap="none" lIns="45000" tIns="22500" rIns="45000" bIns="22500" anchor="ctr" anchorCtr="1" compatLnSpc="0"/>
          <a:lstStyle/>
          <a:p>
            <a:pPr hangingPunct="0"/>
            <a:endParaRPr lang="en-US" sz="900">
              <a:latin typeface="Poppins" panose="00000500000000000000" pitchFamily="2" charset="0"/>
              <a:ea typeface="Microsoft YaHei" pitchFamily="2"/>
              <a:cs typeface="Lucida Sans" pitchFamily="2"/>
            </a:endParaRPr>
          </a:p>
        </p:txBody>
      </p:sp>
      <p:sp>
        <p:nvSpPr>
          <p:cNvPr id="23" name="Freeform: Shape 22">
            <a:extLst>
              <a:ext uri="{FF2B5EF4-FFF2-40B4-BE49-F238E27FC236}">
                <a16:creationId xmlns:a16="http://schemas.microsoft.com/office/drawing/2014/main" id="{71C6C796-38F0-88A1-0C2E-F88CA38D3997}"/>
              </a:ext>
            </a:extLst>
          </p:cNvPr>
          <p:cNvSpPr/>
          <p:nvPr/>
        </p:nvSpPr>
        <p:spPr>
          <a:xfrm>
            <a:off x="6832336" y="6451090"/>
            <a:ext cx="284864" cy="254878"/>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4">
              <a:alpha val="50000"/>
            </a:schemeClr>
          </a:solidFill>
          <a:ln cap="flat">
            <a:noFill/>
            <a:prstDash val="solid"/>
          </a:ln>
        </p:spPr>
        <p:txBody>
          <a:bodyPr vert="horz" wrap="none" lIns="45000" tIns="22500" rIns="45000" bIns="22500" anchor="ctr" anchorCtr="1" compatLnSpc="0"/>
          <a:lstStyle/>
          <a:p>
            <a:pPr hangingPunct="0"/>
            <a:endParaRPr lang="en-US" sz="900">
              <a:latin typeface="Poppins" panose="00000500000000000000" pitchFamily="2" charset="0"/>
              <a:ea typeface="Microsoft YaHei" pitchFamily="2"/>
              <a:cs typeface="Lucida Sans" pitchFamily="2"/>
            </a:endParaRPr>
          </a:p>
        </p:txBody>
      </p:sp>
      <p:sp>
        <p:nvSpPr>
          <p:cNvPr id="24" name="Freeform: Shape 23">
            <a:extLst>
              <a:ext uri="{FF2B5EF4-FFF2-40B4-BE49-F238E27FC236}">
                <a16:creationId xmlns:a16="http://schemas.microsoft.com/office/drawing/2014/main" id="{F54407C9-196F-B98B-B364-28021EEAFDE4}"/>
              </a:ext>
            </a:extLst>
          </p:cNvPr>
          <p:cNvSpPr/>
          <p:nvPr/>
        </p:nvSpPr>
        <p:spPr>
          <a:xfrm>
            <a:off x="11388528" y="863860"/>
            <a:ext cx="284864" cy="254878"/>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6">
              <a:alpha val="50000"/>
            </a:schemeClr>
          </a:solidFill>
          <a:ln cap="flat">
            <a:noFill/>
            <a:prstDash val="solid"/>
          </a:ln>
        </p:spPr>
        <p:txBody>
          <a:bodyPr vert="horz" wrap="none" lIns="45000" tIns="22500" rIns="45000" bIns="22500" anchor="ctr" anchorCtr="1" compatLnSpc="0"/>
          <a:lstStyle/>
          <a:p>
            <a:pPr hangingPunct="0"/>
            <a:endParaRPr lang="en-US" sz="900">
              <a:latin typeface="Poppins" panose="00000500000000000000" pitchFamily="2" charset="0"/>
              <a:ea typeface="Microsoft YaHei" pitchFamily="2"/>
              <a:cs typeface="Lucida Sans" pitchFamily="2"/>
            </a:endParaRPr>
          </a:p>
        </p:txBody>
      </p:sp>
      <p:sp>
        <p:nvSpPr>
          <p:cNvPr id="27" name="Freeform: Shape 26">
            <a:extLst>
              <a:ext uri="{FF2B5EF4-FFF2-40B4-BE49-F238E27FC236}">
                <a16:creationId xmlns:a16="http://schemas.microsoft.com/office/drawing/2014/main" id="{F749046B-19BE-7D00-41DA-A0D42EC61737}"/>
              </a:ext>
            </a:extLst>
          </p:cNvPr>
          <p:cNvSpPr/>
          <p:nvPr/>
        </p:nvSpPr>
        <p:spPr>
          <a:xfrm>
            <a:off x="4096376" y="6109940"/>
            <a:ext cx="284864" cy="254878"/>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6">
              <a:alpha val="50000"/>
            </a:schemeClr>
          </a:solidFill>
          <a:ln cap="flat">
            <a:noFill/>
            <a:prstDash val="solid"/>
          </a:ln>
        </p:spPr>
        <p:txBody>
          <a:bodyPr vert="horz" wrap="none" lIns="45000" tIns="22500" rIns="45000" bIns="22500" anchor="ctr" anchorCtr="1" compatLnSpc="0"/>
          <a:lstStyle/>
          <a:p>
            <a:pPr hangingPunct="0"/>
            <a:endParaRPr lang="en-US" sz="900">
              <a:latin typeface="Poppins" panose="00000500000000000000" pitchFamily="2" charset="0"/>
              <a:ea typeface="Microsoft YaHei" pitchFamily="2"/>
              <a:cs typeface="Lucida Sans" pitchFamily="2"/>
            </a:endParaRPr>
          </a:p>
        </p:txBody>
      </p:sp>
      <p:grpSp>
        <p:nvGrpSpPr>
          <p:cNvPr id="3" name="Group 2">
            <a:extLst>
              <a:ext uri="{FF2B5EF4-FFF2-40B4-BE49-F238E27FC236}">
                <a16:creationId xmlns:a16="http://schemas.microsoft.com/office/drawing/2014/main" id="{1259C30A-3076-5DF4-AE1D-E00BECE30E3C}"/>
              </a:ext>
            </a:extLst>
          </p:cNvPr>
          <p:cNvGrpSpPr/>
          <p:nvPr/>
        </p:nvGrpSpPr>
        <p:grpSpPr>
          <a:xfrm>
            <a:off x="7251553" y="1143761"/>
            <a:ext cx="427296" cy="362585"/>
            <a:chOff x="10291538" y="1194151"/>
            <a:chExt cx="427296" cy="362585"/>
          </a:xfrm>
        </p:grpSpPr>
        <p:sp>
          <p:nvSpPr>
            <p:cNvPr id="17" name="Freeform: Shape 16">
              <a:extLst>
                <a:ext uri="{FF2B5EF4-FFF2-40B4-BE49-F238E27FC236}">
                  <a16:creationId xmlns:a16="http://schemas.microsoft.com/office/drawing/2014/main" id="{C2254568-DCFA-427D-8CCA-5167E9E0B693}"/>
                </a:ext>
              </a:extLst>
            </p:cNvPr>
            <p:cNvSpPr/>
            <p:nvPr/>
          </p:nvSpPr>
          <p:spPr>
            <a:xfrm>
              <a:off x="10291538" y="1194151"/>
              <a:ext cx="284864" cy="254878"/>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6">
                <a:alpha val="50000"/>
              </a:schemeClr>
            </a:solidFill>
            <a:ln cap="flat">
              <a:noFill/>
              <a:prstDash val="solid"/>
            </a:ln>
          </p:spPr>
          <p:txBody>
            <a:bodyPr vert="horz" wrap="none" lIns="45000" tIns="22500" rIns="45000" bIns="22500" anchor="ctr" anchorCtr="1" compatLnSpc="0"/>
            <a:lstStyle/>
            <a:p>
              <a:pPr hangingPunct="0"/>
              <a:endParaRPr lang="en-US" sz="900">
                <a:latin typeface="Poppins" panose="00000500000000000000" pitchFamily="2" charset="0"/>
                <a:ea typeface="Microsoft YaHei" pitchFamily="2"/>
                <a:cs typeface="Lucida Sans" pitchFamily="2"/>
              </a:endParaRPr>
            </a:p>
          </p:txBody>
        </p:sp>
        <p:sp>
          <p:nvSpPr>
            <p:cNvPr id="28" name="Freeform: Shape 27">
              <a:extLst>
                <a:ext uri="{FF2B5EF4-FFF2-40B4-BE49-F238E27FC236}">
                  <a16:creationId xmlns:a16="http://schemas.microsoft.com/office/drawing/2014/main" id="{BDB9A2AA-6C95-D14E-7517-4EF8A3E84C84}"/>
                </a:ext>
              </a:extLst>
            </p:cNvPr>
            <p:cNvSpPr/>
            <p:nvPr/>
          </p:nvSpPr>
          <p:spPr>
            <a:xfrm>
              <a:off x="10433970" y="1301858"/>
              <a:ext cx="284864" cy="254878"/>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6">
                <a:alpha val="50000"/>
              </a:schemeClr>
            </a:solidFill>
            <a:ln cap="flat">
              <a:noFill/>
              <a:prstDash val="solid"/>
            </a:ln>
          </p:spPr>
          <p:txBody>
            <a:bodyPr vert="horz" wrap="none" lIns="45000" tIns="22500" rIns="45000" bIns="22500" anchor="ctr" anchorCtr="1" compatLnSpc="0"/>
            <a:lstStyle/>
            <a:p>
              <a:pPr hangingPunct="0"/>
              <a:endParaRPr lang="en-US" sz="900">
                <a:latin typeface="Poppins" panose="00000500000000000000" pitchFamily="2" charset="0"/>
                <a:ea typeface="Microsoft YaHei" pitchFamily="2"/>
                <a:cs typeface="Lucida Sans" pitchFamily="2"/>
              </a:endParaRPr>
            </a:p>
          </p:txBody>
        </p:sp>
      </p:grpSp>
    </p:spTree>
    <p:extLst>
      <p:ext uri="{BB962C8B-B14F-4D97-AF65-F5344CB8AC3E}">
        <p14:creationId xmlns:p14="http://schemas.microsoft.com/office/powerpoint/2010/main" val="295054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38B6E37-AFD1-7CC0-B957-0312B57DF70B}"/>
              </a:ext>
            </a:extLst>
          </p:cNvPr>
          <p:cNvSpPr>
            <a:spLocks noGrp="1"/>
          </p:cNvSpPr>
          <p:nvPr>
            <p:ph type="title"/>
          </p:nvPr>
        </p:nvSpPr>
        <p:spPr>
          <a:xfrm>
            <a:off x="460240" y="526412"/>
            <a:ext cx="4448175" cy="2079744"/>
          </a:xfrm>
        </p:spPr>
        <p:txBody>
          <a:bodyPr/>
          <a:lstStyle/>
          <a:p>
            <a:r>
              <a:rPr lang="en-US" sz="4800" dirty="0">
                <a:solidFill>
                  <a:srgbClr val="1891AB"/>
                </a:solidFill>
              </a:rPr>
              <a:t>Future Opportunities for TA Use </a:t>
            </a:r>
          </a:p>
        </p:txBody>
      </p:sp>
      <p:sp>
        <p:nvSpPr>
          <p:cNvPr id="12" name="Content Placeholder 2">
            <a:extLst>
              <a:ext uri="{FF2B5EF4-FFF2-40B4-BE49-F238E27FC236}">
                <a16:creationId xmlns:a16="http://schemas.microsoft.com/office/drawing/2014/main" id="{75FCE50C-CDC2-DB48-46BF-BEF78B3F2778}"/>
              </a:ext>
            </a:extLst>
          </p:cNvPr>
          <p:cNvSpPr>
            <a:spLocks noGrp="1"/>
          </p:cNvSpPr>
          <p:nvPr>
            <p:ph sz="half" idx="2"/>
          </p:nvPr>
        </p:nvSpPr>
        <p:spPr>
          <a:xfrm>
            <a:off x="3609563" y="3118775"/>
            <a:ext cx="2927311" cy="3594541"/>
          </a:xfrm>
        </p:spPr>
        <p:txBody>
          <a:bodyPr>
            <a:normAutofit/>
          </a:bodyPr>
          <a:lstStyle/>
          <a:p>
            <a:r>
              <a:rPr lang="en-US" sz="2400" b="1" dirty="0"/>
              <a:t>Not just the insertion site but dressing borders</a:t>
            </a:r>
          </a:p>
          <a:p>
            <a:r>
              <a:rPr lang="en-US" sz="2400" b="1" dirty="0"/>
              <a:t>Special considerations, including extremely fragile skin scenario (EB)</a:t>
            </a:r>
          </a:p>
          <a:p>
            <a:endParaRPr lang="en-US" sz="2400" dirty="0"/>
          </a:p>
        </p:txBody>
      </p:sp>
      <p:sp>
        <p:nvSpPr>
          <p:cNvPr id="14" name="Content Placeholder 3">
            <a:extLst>
              <a:ext uri="{FF2B5EF4-FFF2-40B4-BE49-F238E27FC236}">
                <a16:creationId xmlns:a16="http://schemas.microsoft.com/office/drawing/2014/main" id="{A5456EE7-B55F-A0C7-B6E7-C1C9FD64F09F}"/>
              </a:ext>
            </a:extLst>
          </p:cNvPr>
          <p:cNvSpPr>
            <a:spLocks noGrp="1"/>
          </p:cNvSpPr>
          <p:nvPr>
            <p:ph sz="half" idx="1"/>
          </p:nvPr>
        </p:nvSpPr>
        <p:spPr>
          <a:xfrm>
            <a:off x="371475" y="3118775"/>
            <a:ext cx="2926800" cy="3594451"/>
          </a:xfrm>
        </p:spPr>
        <p:txBody>
          <a:bodyPr>
            <a:normAutofit/>
          </a:bodyPr>
          <a:lstStyle/>
          <a:p>
            <a:r>
              <a:rPr lang="en-US" sz="2800" b="1" dirty="0"/>
              <a:t>Consider cost- effectiveness</a:t>
            </a:r>
          </a:p>
          <a:p>
            <a:pPr lvl="1"/>
            <a:r>
              <a:rPr lang="en-US" sz="2400" b="1" dirty="0"/>
              <a:t>Reduction of complication</a:t>
            </a:r>
          </a:p>
          <a:p>
            <a:pPr lvl="1"/>
            <a:r>
              <a:rPr lang="en-US" sz="2400" b="1" dirty="0"/>
              <a:t>Fewer dressing changes</a:t>
            </a:r>
          </a:p>
          <a:p>
            <a:pPr lvl="1"/>
            <a:r>
              <a:rPr lang="en-US" sz="2400" b="1" dirty="0"/>
              <a:t>Infection reduction</a:t>
            </a:r>
          </a:p>
          <a:p>
            <a:endParaRPr lang="en-US" sz="2800" dirty="0"/>
          </a:p>
        </p:txBody>
      </p:sp>
      <p:pic>
        <p:nvPicPr>
          <p:cNvPr id="6" name="Picture 5">
            <a:extLst>
              <a:ext uri="{FF2B5EF4-FFF2-40B4-BE49-F238E27FC236}">
                <a16:creationId xmlns:a16="http://schemas.microsoft.com/office/drawing/2014/main" id="{CF36D7AB-8CD5-5ACE-5E69-82C116625431}"/>
              </a:ext>
            </a:extLst>
          </p:cNvPr>
          <p:cNvPicPr>
            <a:picLocks noChangeAspect="1"/>
          </p:cNvPicPr>
          <p:nvPr/>
        </p:nvPicPr>
        <p:blipFill rotWithShape="1">
          <a:blip r:embed="rId3"/>
          <a:srcRect l="6093" r="2" b="2"/>
          <a:stretch/>
        </p:blipFill>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noFill/>
        </p:spPr>
      </p:pic>
    </p:spTree>
    <p:extLst>
      <p:ext uri="{BB962C8B-B14F-4D97-AF65-F5344CB8AC3E}">
        <p14:creationId xmlns:p14="http://schemas.microsoft.com/office/powerpoint/2010/main" val="339630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BB198-1728-664C-BE10-AA211FDFFCD0}"/>
              </a:ext>
            </a:extLst>
          </p:cNvPr>
          <p:cNvSpPr>
            <a:spLocks noGrp="1"/>
          </p:cNvSpPr>
          <p:nvPr>
            <p:ph type="title"/>
          </p:nvPr>
        </p:nvSpPr>
        <p:spPr>
          <a:xfrm>
            <a:off x="6538174" y="240213"/>
            <a:ext cx="5272764" cy="1551573"/>
          </a:xfrm>
        </p:spPr>
        <p:txBody>
          <a:bodyPr anchor="b">
            <a:normAutofit/>
          </a:bodyPr>
          <a:lstStyle/>
          <a:p>
            <a:r>
              <a:rPr lang="en-US" dirty="0"/>
              <a:t>References:</a:t>
            </a:r>
          </a:p>
        </p:txBody>
      </p:sp>
      <p:sp>
        <p:nvSpPr>
          <p:cNvPr id="6" name="AutoShape 4">
            <a:extLst>
              <a:ext uri="{FF2B5EF4-FFF2-40B4-BE49-F238E27FC236}">
                <a16:creationId xmlns:a16="http://schemas.microsoft.com/office/drawing/2014/main" id="{CA1ABE1E-964E-F04E-9D7E-5E2D249C5DD2}"/>
              </a:ext>
            </a:extLst>
          </p:cNvPr>
          <p:cNvSpPr>
            <a:spLocks noGrp="1" noChangeAspect="1" noChangeArrowheads="1"/>
          </p:cNvSpPr>
          <p:nvPr>
            <p:ph idx="1"/>
          </p:nvPr>
        </p:nvSpPr>
        <p:spPr bwMode="auto">
          <a:xfrm>
            <a:off x="6619198" y="2002421"/>
            <a:ext cx="5272764" cy="4317356"/>
          </a:xfrm>
          <a:extLst>
            <a:ext uri="{909E8E84-426E-40DD-AFC4-6F175D3DCCD1}">
              <a14:hiddenFill xmlns:a14="http://schemas.microsoft.com/office/drawing/2010/main">
                <a:solidFill>
                  <a:srgbClr val="FFFFFF"/>
                </a:solidFill>
              </a14:hiddenFill>
            </a:ext>
          </a:extLst>
        </p:spPr>
        <p:txBody>
          <a:bodyPr vert="horz" lIns="91440" tIns="45720" rIns="91440" bIns="45720" numCol="1" anchorCtr="0" compatLnSpc="1">
            <a:prstTxWarp prst="textNoShape">
              <a:avLst/>
            </a:prstTxWarp>
            <a:noAutofit/>
          </a:bodyPr>
          <a:lstStyle/>
          <a:p>
            <a:r>
              <a:rPr lang="en-US" sz="4000" b="1" dirty="0"/>
              <a:t>Please scan the QR code for references</a:t>
            </a:r>
          </a:p>
          <a:p>
            <a:endParaRPr lang="en-US" sz="4000" b="1" dirty="0"/>
          </a:p>
          <a:p>
            <a:r>
              <a:rPr lang="en-US" sz="4000" b="1" dirty="0"/>
              <a:t>Adhezion Representative is available at vendor’s table</a:t>
            </a:r>
          </a:p>
        </p:txBody>
      </p:sp>
      <p:pic>
        <p:nvPicPr>
          <p:cNvPr id="7" name="Picture 6" descr="A qr code on a white background&#10;&#10;Description automatically generated">
            <a:extLst>
              <a:ext uri="{FF2B5EF4-FFF2-40B4-BE49-F238E27FC236}">
                <a16:creationId xmlns:a16="http://schemas.microsoft.com/office/drawing/2014/main" id="{A43E40CE-4942-8B88-D90E-D4874D816213}"/>
              </a:ext>
            </a:extLst>
          </p:cNvPr>
          <p:cNvPicPr>
            <a:picLocks noChangeAspect="1"/>
          </p:cNvPicPr>
          <p:nvPr/>
        </p:nvPicPr>
        <p:blipFill>
          <a:blip r:embed="rId3"/>
          <a:stretch>
            <a:fillRect/>
          </a:stretch>
        </p:blipFill>
        <p:spPr>
          <a:xfrm>
            <a:off x="1197430" y="1016000"/>
            <a:ext cx="4978400" cy="4978400"/>
          </a:xfrm>
          <a:prstGeom prst="rect">
            <a:avLst/>
          </a:prstGeom>
          <a:noFill/>
        </p:spPr>
      </p:pic>
    </p:spTree>
    <p:extLst>
      <p:ext uri="{BB962C8B-B14F-4D97-AF65-F5344CB8AC3E}">
        <p14:creationId xmlns:p14="http://schemas.microsoft.com/office/powerpoint/2010/main" val="1945258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meal&#10;&#10;Description automatically generated">
            <a:extLst>
              <a:ext uri="{FF2B5EF4-FFF2-40B4-BE49-F238E27FC236}">
                <a16:creationId xmlns:a16="http://schemas.microsoft.com/office/drawing/2014/main" id="{0CA71A60-B902-38BA-B4C3-3D22379056B4}"/>
              </a:ext>
            </a:extLst>
          </p:cNvPr>
          <p:cNvPicPr>
            <a:picLocks noChangeAspect="1"/>
          </p:cNvPicPr>
          <p:nvPr/>
        </p:nvPicPr>
        <p:blipFill rotWithShape="1">
          <a:blip r:embed="rId3"/>
          <a:srcRect l="12906" r="18164"/>
          <a:stretch/>
        </p:blipFill>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noFill/>
        </p:spPr>
      </p:pic>
      <p:sp>
        <p:nvSpPr>
          <p:cNvPr id="2" name="TextBox 1">
            <a:extLst>
              <a:ext uri="{FF2B5EF4-FFF2-40B4-BE49-F238E27FC236}">
                <a16:creationId xmlns:a16="http://schemas.microsoft.com/office/drawing/2014/main" id="{6E953CF6-B059-D32E-829D-44ABF55BA44F}"/>
              </a:ext>
            </a:extLst>
          </p:cNvPr>
          <p:cNvSpPr txBox="1"/>
          <p:nvPr/>
        </p:nvSpPr>
        <p:spPr>
          <a:xfrm>
            <a:off x="371475" y="1596928"/>
            <a:ext cx="4810125" cy="32672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600" b="1" kern="1200" dirty="0">
                <a:solidFill>
                  <a:schemeClr val="accent5"/>
                </a:solidFill>
                <a:latin typeface="+mj-lt"/>
                <a:ea typeface="+mj-ea"/>
                <a:cs typeface="+mj-cs"/>
              </a:rPr>
              <a:t>Questions</a:t>
            </a:r>
          </a:p>
        </p:txBody>
      </p:sp>
    </p:spTree>
    <p:extLst>
      <p:ext uri="{BB962C8B-B14F-4D97-AF65-F5344CB8AC3E}">
        <p14:creationId xmlns:p14="http://schemas.microsoft.com/office/powerpoint/2010/main" val="196070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253D32-8B7B-47D0-BB63-402C3DB9B549}"/>
              </a:ext>
            </a:extLst>
          </p:cNvPr>
          <p:cNvSpPr>
            <a:spLocks noGrp="1"/>
          </p:cNvSpPr>
          <p:nvPr>
            <p:ph type="title"/>
          </p:nvPr>
        </p:nvSpPr>
        <p:spPr>
          <a:xfrm>
            <a:off x="7426741" y="613080"/>
            <a:ext cx="3451935" cy="694506"/>
          </a:xfrm>
        </p:spPr>
        <p:txBody>
          <a:bodyPr anchor="b">
            <a:normAutofit/>
          </a:bodyPr>
          <a:lstStyle/>
          <a:p>
            <a:r>
              <a:rPr lang="en-US" dirty="0"/>
              <a:t>Disclosures</a:t>
            </a:r>
          </a:p>
        </p:txBody>
      </p:sp>
      <p:sp>
        <p:nvSpPr>
          <p:cNvPr id="7" name="Content Placeholder 6">
            <a:extLst>
              <a:ext uri="{FF2B5EF4-FFF2-40B4-BE49-F238E27FC236}">
                <a16:creationId xmlns:a16="http://schemas.microsoft.com/office/drawing/2014/main" id="{1D6EB617-E017-4B26-9576-8578E948979A}"/>
              </a:ext>
            </a:extLst>
          </p:cNvPr>
          <p:cNvSpPr>
            <a:spLocks noGrp="1"/>
          </p:cNvSpPr>
          <p:nvPr>
            <p:ph idx="1"/>
          </p:nvPr>
        </p:nvSpPr>
        <p:spPr>
          <a:xfrm>
            <a:off x="6516327" y="2893671"/>
            <a:ext cx="5272764" cy="2500132"/>
          </a:xfrm>
        </p:spPr>
        <p:txBody>
          <a:bodyPr>
            <a:normAutofit/>
          </a:bodyPr>
          <a:lstStyle/>
          <a:p>
            <a:r>
              <a:rPr lang="en-US" sz="2400" dirty="0">
                <a:solidFill>
                  <a:srgbClr val="2C85AE"/>
                </a:solidFill>
              </a:rPr>
              <a:t>Prolacta Bioscience, Consultant</a:t>
            </a:r>
          </a:p>
          <a:p>
            <a:r>
              <a:rPr lang="en-US" sz="2400" dirty="0">
                <a:solidFill>
                  <a:srgbClr val="2C85AE"/>
                </a:solidFill>
              </a:rPr>
              <a:t>Argon Medical Devices, Consultant</a:t>
            </a:r>
          </a:p>
          <a:p>
            <a:r>
              <a:rPr lang="en-US" sz="2400" dirty="0">
                <a:solidFill>
                  <a:srgbClr val="2C85AE"/>
                </a:solidFill>
              </a:rPr>
              <a:t>PDI, Grant/Travel Support</a:t>
            </a:r>
          </a:p>
          <a:p>
            <a:r>
              <a:rPr lang="en-US" sz="2400" dirty="0">
                <a:solidFill>
                  <a:srgbClr val="2C85AE"/>
                </a:solidFill>
              </a:rPr>
              <a:t>Adhezion Biomedical, LLC, Speaker</a:t>
            </a:r>
          </a:p>
          <a:p>
            <a:endParaRPr lang="en-US" sz="2400" dirty="0">
              <a:solidFill>
                <a:srgbClr val="2C85AE"/>
              </a:solidFill>
            </a:endParaRPr>
          </a:p>
        </p:txBody>
      </p:sp>
      <p:pic>
        <p:nvPicPr>
          <p:cNvPr id="10" name="Picture Placeholder 9">
            <a:extLst>
              <a:ext uri="{FF2B5EF4-FFF2-40B4-BE49-F238E27FC236}">
                <a16:creationId xmlns:a16="http://schemas.microsoft.com/office/drawing/2014/main" id="{618DD966-19F0-4350-AC58-AE86C210BDD3}"/>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srcRect l="12508" r="18603" b="2"/>
          <a:stretch/>
        </p:blipFill>
        <p:spPr>
          <a:xfrm>
            <a:off x="1117601" y="1016000"/>
            <a:ext cx="5138058" cy="4978400"/>
          </a:xfrm>
          <a:noFill/>
        </p:spPr>
      </p:pic>
      <p:sp>
        <p:nvSpPr>
          <p:cNvPr id="2" name="Content Placeholder 6">
            <a:extLst>
              <a:ext uri="{FF2B5EF4-FFF2-40B4-BE49-F238E27FC236}">
                <a16:creationId xmlns:a16="http://schemas.microsoft.com/office/drawing/2014/main" id="{D2A3370B-71CC-7EB1-F43D-F0760460387B}"/>
              </a:ext>
            </a:extLst>
          </p:cNvPr>
          <p:cNvSpPr txBox="1">
            <a:spLocks/>
          </p:cNvSpPr>
          <p:nvPr/>
        </p:nvSpPr>
        <p:spPr>
          <a:xfrm>
            <a:off x="6630625" y="4333782"/>
            <a:ext cx="5272764" cy="1313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9" name="TextBox 8">
            <a:extLst>
              <a:ext uri="{FF2B5EF4-FFF2-40B4-BE49-F238E27FC236}">
                <a16:creationId xmlns:a16="http://schemas.microsoft.com/office/drawing/2014/main" id="{58393C63-D19B-9C19-0D22-1C6CBEA0E8C2}"/>
              </a:ext>
            </a:extLst>
          </p:cNvPr>
          <p:cNvSpPr txBox="1"/>
          <p:nvPr/>
        </p:nvSpPr>
        <p:spPr>
          <a:xfrm>
            <a:off x="7062924" y="5994400"/>
            <a:ext cx="4179570" cy="369332"/>
          </a:xfrm>
          <a:prstGeom prst="rect">
            <a:avLst/>
          </a:prstGeom>
          <a:noFill/>
        </p:spPr>
        <p:txBody>
          <a:bodyPr wrap="square" rtlCol="0">
            <a:spAutoFit/>
          </a:bodyPr>
          <a:lstStyle/>
          <a:p>
            <a:r>
              <a:rPr lang="en-US" b="1" i="1"/>
              <a:t>No off-label product use will be discussed. </a:t>
            </a:r>
          </a:p>
        </p:txBody>
      </p:sp>
    </p:spTree>
    <p:extLst>
      <p:ext uri="{BB962C8B-B14F-4D97-AF65-F5344CB8AC3E}">
        <p14:creationId xmlns:p14="http://schemas.microsoft.com/office/powerpoint/2010/main" val="1300311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01FF9C-70B9-94F0-E52E-6A172FF03CF6}"/>
              </a:ext>
            </a:extLst>
          </p:cNvPr>
          <p:cNvPicPr>
            <a:picLocks noChangeAspect="1"/>
          </p:cNvPicPr>
          <p:nvPr/>
        </p:nvPicPr>
        <p:blipFill rotWithShape="1">
          <a:blip r:embed="rId3"/>
          <a:srcRect l="2062" t="27105" r="2959" b="25796"/>
          <a:stretch/>
        </p:blipFill>
        <p:spPr>
          <a:xfrm>
            <a:off x="843503" y="1108711"/>
            <a:ext cx="2927311" cy="1451610"/>
          </a:xfrm>
          <a:prstGeom prst="rect">
            <a:avLst/>
          </a:prstGeom>
          <a:noFill/>
        </p:spPr>
      </p:pic>
      <p:pic>
        <p:nvPicPr>
          <p:cNvPr id="4" name="Picture 3">
            <a:extLst>
              <a:ext uri="{FF2B5EF4-FFF2-40B4-BE49-F238E27FC236}">
                <a16:creationId xmlns:a16="http://schemas.microsoft.com/office/drawing/2014/main" id="{21F71E8B-8158-0F48-83CB-CB10EA3220FE}"/>
              </a:ext>
            </a:extLst>
          </p:cNvPr>
          <p:cNvPicPr>
            <a:picLocks noChangeAspect="1"/>
          </p:cNvPicPr>
          <p:nvPr/>
        </p:nvPicPr>
        <p:blipFill rotWithShape="1">
          <a:blip r:embed="rId4"/>
          <a:srcRect l="22167" r="14612" b="-1"/>
          <a:stretch/>
        </p:blipFill>
        <p:spPr>
          <a:xfrm>
            <a:off x="371475" y="3118776"/>
            <a:ext cx="2926800" cy="3081922"/>
          </a:xfrm>
          <a:prstGeom prst="rect">
            <a:avLst/>
          </a:prstGeom>
          <a:noFill/>
        </p:spPr>
      </p:pic>
      <p:pic>
        <p:nvPicPr>
          <p:cNvPr id="6" name="Picture 5">
            <a:extLst>
              <a:ext uri="{FF2B5EF4-FFF2-40B4-BE49-F238E27FC236}">
                <a16:creationId xmlns:a16="http://schemas.microsoft.com/office/drawing/2014/main" id="{766DE1DB-5ED4-33C7-EC41-C6BDCB81BF7A}"/>
              </a:ext>
            </a:extLst>
          </p:cNvPr>
          <p:cNvPicPr>
            <a:picLocks noChangeAspect="1"/>
          </p:cNvPicPr>
          <p:nvPr/>
        </p:nvPicPr>
        <p:blipFill rotWithShape="1">
          <a:blip r:embed="rId5"/>
          <a:srcRect l="24887" r="19650" b="1"/>
          <a:stretch/>
        </p:blipFill>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noFill/>
        </p:spPr>
      </p:pic>
      <p:sp>
        <p:nvSpPr>
          <p:cNvPr id="7" name="Title 6">
            <a:extLst>
              <a:ext uri="{FF2B5EF4-FFF2-40B4-BE49-F238E27FC236}">
                <a16:creationId xmlns:a16="http://schemas.microsoft.com/office/drawing/2014/main" id="{EABEBF47-0BC2-E02B-149C-760B4CFE106F}"/>
              </a:ext>
            </a:extLst>
          </p:cNvPr>
          <p:cNvSpPr>
            <a:spLocks noGrp="1"/>
          </p:cNvSpPr>
          <p:nvPr>
            <p:ph type="title"/>
          </p:nvPr>
        </p:nvSpPr>
        <p:spPr>
          <a:xfrm>
            <a:off x="3450460" y="4297680"/>
            <a:ext cx="5291079" cy="2246769"/>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srgbClr val="738AC8">
                    <a:lumMod val="50000"/>
                  </a:srgbClr>
                </a:solidFill>
                <a:effectLst/>
                <a:uLnTx/>
                <a:uFillTx/>
                <a:latin typeface="Calibri" panose="020F0502020204030204"/>
                <a:ea typeface="+mn-ea"/>
                <a:cs typeface="+mn-cs"/>
              </a:rPr>
              <a:t>Average daily census: 22 babies</a:t>
            </a:r>
          </a:p>
          <a:p>
            <a:pPr marR="0" lvl="0" algn="l"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srgbClr val="738AC8">
                    <a:lumMod val="50000"/>
                  </a:srgbClr>
                </a:solidFill>
                <a:effectLst/>
                <a:uLnTx/>
                <a:uFillTx/>
                <a:latin typeface="Calibri" panose="020F0502020204030204"/>
                <a:ea typeface="+mn-ea"/>
                <a:cs typeface="+mn-cs"/>
              </a:rPr>
              <a:t>35 bed Community Level III NICU</a:t>
            </a:r>
          </a:p>
          <a:p>
            <a:pPr marR="0" lvl="0" algn="l"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srgbClr val="738AC8">
                    <a:lumMod val="50000"/>
                  </a:srgbClr>
                </a:solidFill>
                <a:effectLst/>
                <a:uLnTx/>
                <a:uFillTx/>
                <a:latin typeface="Calibri" panose="020F0502020204030204"/>
                <a:ea typeface="+mn-ea"/>
                <a:cs typeface="+mn-cs"/>
              </a:rPr>
              <a:t>379 admissions in 2022</a:t>
            </a:r>
          </a:p>
          <a:p>
            <a:pPr marR="0" lvl="0" algn="l"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srgbClr val="738AC8">
                    <a:lumMod val="50000"/>
                  </a:srgbClr>
                </a:solidFill>
                <a:effectLst/>
                <a:uLnTx/>
                <a:uFillTx/>
                <a:latin typeface="Calibri" panose="020F0502020204030204"/>
                <a:ea typeface="+mn-ea"/>
                <a:cs typeface="+mn-cs"/>
              </a:rPr>
              <a:t> ~40 PICCs central lines  </a:t>
            </a:r>
          </a:p>
          <a:p>
            <a:pPr marR="0" lvl="0" algn="l"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srgbClr val="738AC8">
                    <a:lumMod val="50000"/>
                  </a:srgbClr>
                </a:solidFill>
                <a:effectLst/>
                <a:uLnTx/>
                <a:uFillTx/>
                <a:latin typeface="Calibri" panose="020F0502020204030204"/>
                <a:ea typeface="+mn-ea"/>
                <a:cs typeface="+mn-cs"/>
              </a:rPr>
              <a:t>~ 55 Umbilical lines  </a:t>
            </a:r>
          </a:p>
        </p:txBody>
      </p:sp>
    </p:spTree>
    <p:extLst>
      <p:ext uri="{BB962C8B-B14F-4D97-AF65-F5344CB8AC3E}">
        <p14:creationId xmlns:p14="http://schemas.microsoft.com/office/powerpoint/2010/main" val="3167401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1274D-2AC6-1542-8FD5-67B559EA158A}"/>
              </a:ext>
            </a:extLst>
          </p:cNvPr>
          <p:cNvSpPr>
            <a:spLocks noGrp="1"/>
          </p:cNvSpPr>
          <p:nvPr>
            <p:ph type="title"/>
          </p:nvPr>
        </p:nvSpPr>
        <p:spPr>
          <a:xfrm>
            <a:off x="1244600" y="260351"/>
            <a:ext cx="9702800" cy="973137"/>
          </a:xfrm>
        </p:spPr>
        <p:txBody>
          <a:bodyPr anchor="ctr">
            <a:normAutofit/>
          </a:bodyPr>
          <a:lstStyle/>
          <a:p>
            <a:r>
              <a:rPr lang="en-US" dirty="0"/>
              <a:t>Polling Questions??</a:t>
            </a:r>
          </a:p>
        </p:txBody>
      </p:sp>
      <p:sp>
        <p:nvSpPr>
          <p:cNvPr id="4" name="Content Placeholder 3">
            <a:extLst>
              <a:ext uri="{FF2B5EF4-FFF2-40B4-BE49-F238E27FC236}">
                <a16:creationId xmlns:a16="http://schemas.microsoft.com/office/drawing/2014/main" id="{379B87A7-017B-134D-AFDE-D94DF6BE91AA}"/>
              </a:ext>
            </a:extLst>
          </p:cNvPr>
          <p:cNvSpPr>
            <a:spLocks noGrp="1"/>
          </p:cNvSpPr>
          <p:nvPr>
            <p:ph idx="1"/>
          </p:nvPr>
        </p:nvSpPr>
        <p:spPr>
          <a:xfrm>
            <a:off x="546100" y="1638299"/>
            <a:ext cx="5346700" cy="4381501"/>
          </a:xfrm>
        </p:spPr>
        <p:txBody>
          <a:bodyPr>
            <a:normAutofit/>
          </a:bodyPr>
          <a:lstStyle/>
          <a:p>
            <a:r>
              <a:rPr lang="en-US" dirty="0"/>
              <a:t>Do you use TA in your NICU?</a:t>
            </a:r>
          </a:p>
          <a:p>
            <a:r>
              <a:rPr lang="en-US" dirty="0"/>
              <a:t>If so:</a:t>
            </a:r>
          </a:p>
          <a:p>
            <a:pPr lvl="1"/>
            <a:r>
              <a:rPr lang="en-US" sz="2400"/>
              <a:t>PICCs</a:t>
            </a:r>
          </a:p>
          <a:p>
            <a:pPr lvl="1"/>
            <a:r>
              <a:rPr lang="en-US" sz="2400"/>
              <a:t>Midlines</a:t>
            </a:r>
          </a:p>
          <a:p>
            <a:pPr lvl="1"/>
            <a:r>
              <a:rPr lang="en-US" sz="2400"/>
              <a:t>PIVs</a:t>
            </a:r>
          </a:p>
          <a:p>
            <a:pPr lvl="1"/>
            <a:r>
              <a:rPr lang="en-US" sz="2400"/>
              <a:t>Umbilical lines</a:t>
            </a:r>
          </a:p>
          <a:p>
            <a:pPr lvl="1"/>
            <a:endParaRPr lang="en-US" sz="2400"/>
          </a:p>
          <a:p>
            <a:r>
              <a:rPr lang="en-US" dirty="0"/>
              <a:t>Do you reapply TA with dressing changes?</a:t>
            </a:r>
          </a:p>
        </p:txBody>
      </p:sp>
      <p:pic>
        <p:nvPicPr>
          <p:cNvPr id="6" name="Baby full nowrds 3" descr="Baby full nowrds 3">
            <a:extLst>
              <a:ext uri="{FF2B5EF4-FFF2-40B4-BE49-F238E27FC236}">
                <a16:creationId xmlns:a16="http://schemas.microsoft.com/office/drawing/2014/main" id="{8A34F472-2DAC-8846-BA38-FAC761AA87DC}"/>
              </a:ext>
            </a:extLst>
          </p:cNvPr>
          <p:cNvPicPr>
            <a:picLocks noGrp="1" noChangeAspect="1"/>
          </p:cNvPicPr>
          <p:nvPr>
            <p:ph type="pic" sz="quarter" idx="13"/>
          </p:nvPr>
        </p:nvPicPr>
        <p:blipFill>
          <a:blip r:embed="rId2"/>
          <a:stretch/>
        </p:blipFill>
        <p:spPr>
          <a:xfrm>
            <a:off x="6096000" y="1961440"/>
            <a:ext cx="5795963" cy="3738396"/>
          </a:xfrm>
          <a:prstGeom prst="rect">
            <a:avLst/>
          </a:prstGeom>
          <a:noFill/>
          <a:ln w="12700">
            <a:miter lim="400000"/>
          </a:ln>
          <a:effectLst>
            <a:outerShdw blurRad="12700" dist="107762" dir="2700000" rotWithShape="0">
              <a:srgbClr val="808080"/>
            </a:outerShdw>
          </a:effectLst>
        </p:spPr>
      </p:pic>
    </p:spTree>
    <p:extLst>
      <p:ext uri="{BB962C8B-B14F-4D97-AF65-F5344CB8AC3E}">
        <p14:creationId xmlns:p14="http://schemas.microsoft.com/office/powerpoint/2010/main" val="1229273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51932C-7145-4FBD-B81D-9ADC42401B87}"/>
              </a:ext>
            </a:extLst>
          </p:cNvPr>
          <p:cNvSpPr>
            <a:spLocks noGrp="1"/>
          </p:cNvSpPr>
          <p:nvPr>
            <p:ph type="title"/>
          </p:nvPr>
        </p:nvSpPr>
        <p:spPr/>
        <p:txBody>
          <a:bodyPr/>
          <a:lstStyle/>
          <a:p>
            <a:r>
              <a:rPr lang="en-US"/>
              <a:t>Objectives </a:t>
            </a:r>
            <a:endParaRPr lang="en-US">
              <a:highlight>
                <a:srgbClr val="FFFF00"/>
              </a:highlight>
            </a:endParaRPr>
          </a:p>
        </p:txBody>
      </p:sp>
      <p:sp>
        <p:nvSpPr>
          <p:cNvPr id="7" name="Content Placeholder 6">
            <a:extLst>
              <a:ext uri="{FF2B5EF4-FFF2-40B4-BE49-F238E27FC236}">
                <a16:creationId xmlns:a16="http://schemas.microsoft.com/office/drawing/2014/main" id="{A7F42263-DE86-44BB-AC19-CD7982D365B2}"/>
              </a:ext>
            </a:extLst>
          </p:cNvPr>
          <p:cNvSpPr>
            <a:spLocks noGrp="1"/>
          </p:cNvSpPr>
          <p:nvPr>
            <p:ph sz="half" idx="2"/>
          </p:nvPr>
        </p:nvSpPr>
        <p:spPr>
          <a:xfrm>
            <a:off x="8283879" y="1581670"/>
            <a:ext cx="3469709" cy="4538989"/>
          </a:xfrm>
        </p:spPr>
        <p:txBody>
          <a:bodyPr>
            <a:noAutofit/>
          </a:bodyPr>
          <a:lstStyle/>
          <a:p>
            <a:pPr>
              <a:buFont typeface="Wingdings" panose="05000000000000000000" pitchFamily="2" charset="2"/>
              <a:buChar char="v"/>
            </a:pPr>
            <a:r>
              <a:rPr lang="en-US" sz="2200" b="1">
                <a:effectLst>
                  <a:outerShdw blurRad="38100" dist="38100" dir="2700000" algn="tl">
                    <a:srgbClr val="000000">
                      <a:alpha val="43137"/>
                    </a:srgbClr>
                  </a:outerShdw>
                </a:effectLst>
              </a:rPr>
              <a:t>Explore</a:t>
            </a:r>
            <a:r>
              <a:rPr lang="en-US" sz="2200"/>
              <a:t> risk factors for vascular access-related bloodstream infections in neonates</a:t>
            </a:r>
          </a:p>
          <a:p>
            <a:pPr>
              <a:buFont typeface="Wingdings" panose="05000000000000000000" pitchFamily="2" charset="2"/>
              <a:buChar char="v"/>
            </a:pPr>
            <a:r>
              <a:rPr lang="en-US" sz="2200" b="1">
                <a:effectLst>
                  <a:outerShdw blurRad="38100" dist="38100" dir="2700000" algn="tl">
                    <a:srgbClr val="000000">
                      <a:alpha val="43137"/>
                    </a:srgbClr>
                  </a:outerShdw>
                </a:effectLst>
              </a:rPr>
              <a:t>Review</a:t>
            </a:r>
            <a:r>
              <a:rPr lang="en-US" sz="2200"/>
              <a:t> bundle practices used to improve vascular access safety and reduce vascular access complications in the neonate</a:t>
            </a:r>
          </a:p>
          <a:p>
            <a:pPr>
              <a:buFont typeface="Wingdings" panose="05000000000000000000" pitchFamily="2" charset="2"/>
              <a:buChar char="v"/>
            </a:pPr>
            <a:r>
              <a:rPr lang="en-US" sz="2200" b="1">
                <a:effectLst>
                  <a:outerShdw blurRad="38100" dist="38100" dir="2700000" algn="tl">
                    <a:srgbClr val="000000">
                      <a:alpha val="43137"/>
                    </a:srgbClr>
                  </a:outerShdw>
                </a:effectLst>
              </a:rPr>
              <a:t>Discuss</a:t>
            </a:r>
            <a:r>
              <a:rPr lang="en-US" sz="2200"/>
              <a:t> neonatal case studies using tissue adhesive </a:t>
            </a:r>
          </a:p>
        </p:txBody>
      </p:sp>
      <p:pic>
        <p:nvPicPr>
          <p:cNvPr id="11" name="Picture Placeholder 12">
            <a:extLst>
              <a:ext uri="{FF2B5EF4-FFF2-40B4-BE49-F238E27FC236}">
                <a16:creationId xmlns:a16="http://schemas.microsoft.com/office/drawing/2014/main" id="{D38CA64A-11C5-4BD7-8A2D-E6D58794D6DC}"/>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l="18919" r="18919"/>
          <a:stretch/>
        </p:blipFill>
        <p:spPr>
          <a:xfrm>
            <a:off x="3967163" y="1233488"/>
            <a:ext cx="4257675" cy="5148262"/>
          </a:xfrm>
        </p:spPr>
      </p:pic>
      <p:sp>
        <p:nvSpPr>
          <p:cNvPr id="3" name="Content Placeholder 2">
            <a:extLst>
              <a:ext uri="{FF2B5EF4-FFF2-40B4-BE49-F238E27FC236}">
                <a16:creationId xmlns:a16="http://schemas.microsoft.com/office/drawing/2014/main" id="{72321502-FE5C-9B0A-BB43-C615ADD9A531}"/>
              </a:ext>
            </a:extLst>
          </p:cNvPr>
          <p:cNvSpPr>
            <a:spLocks noGrp="1"/>
          </p:cNvSpPr>
          <p:nvPr>
            <p:ph sz="half" idx="1"/>
          </p:nvPr>
        </p:nvSpPr>
        <p:spPr>
          <a:xfrm>
            <a:off x="438412" y="1598763"/>
            <a:ext cx="3469710" cy="4521895"/>
          </a:xfrm>
        </p:spPr>
        <p:txBody>
          <a:bodyPr>
            <a:noAutofit/>
          </a:bodyPr>
          <a:lstStyle/>
          <a:p>
            <a:pPr>
              <a:buFont typeface="Wingdings" panose="05000000000000000000" pitchFamily="2" charset="2"/>
              <a:buChar char="v"/>
            </a:pPr>
            <a:r>
              <a:rPr lang="en-US" sz="2200" b="1">
                <a:effectLst>
                  <a:outerShdw blurRad="38100" dist="38100" dir="2700000" algn="tl">
                    <a:srgbClr val="000000">
                      <a:alpha val="43137"/>
                    </a:srgbClr>
                  </a:outerShdw>
                </a:effectLst>
              </a:rPr>
              <a:t>Describe</a:t>
            </a:r>
            <a:r>
              <a:rPr lang="en-US" sz="2200"/>
              <a:t> cyanoacrylate securement adhesive</a:t>
            </a:r>
          </a:p>
          <a:p>
            <a:pPr>
              <a:buFont typeface="Wingdings" panose="05000000000000000000" pitchFamily="2" charset="2"/>
              <a:buChar char="v"/>
            </a:pPr>
            <a:r>
              <a:rPr lang="en-US" sz="2200" b="1">
                <a:effectLst>
                  <a:outerShdw blurRad="38100" dist="38100" dir="2700000" algn="tl">
                    <a:srgbClr val="000000">
                      <a:alpha val="43137"/>
                    </a:srgbClr>
                  </a:outerShdw>
                </a:effectLst>
              </a:rPr>
              <a:t>Discuss</a:t>
            </a:r>
            <a:r>
              <a:rPr lang="en-US" sz="2200"/>
              <a:t> neonatal vascular access standards and guidelines for securement, infection protection, and skin integrity.</a:t>
            </a:r>
          </a:p>
          <a:p>
            <a:pPr>
              <a:buFont typeface="Wingdings" panose="05000000000000000000" pitchFamily="2" charset="2"/>
              <a:buChar char="v"/>
            </a:pPr>
            <a:r>
              <a:rPr lang="en-US" sz="2200" b="1">
                <a:effectLst>
                  <a:outerShdw blurRad="38100" dist="38100" dir="2700000" algn="tl">
                    <a:srgbClr val="000000">
                      <a:alpha val="43137"/>
                    </a:srgbClr>
                  </a:outerShdw>
                </a:effectLst>
              </a:rPr>
              <a:t>Examine</a:t>
            </a:r>
            <a:r>
              <a:rPr lang="en-US" sz="2200"/>
              <a:t> data and evidence supporting the use of cyanoacrylate tissue adhesive in the neonatal population.</a:t>
            </a:r>
          </a:p>
        </p:txBody>
      </p:sp>
    </p:spTree>
    <p:extLst>
      <p:ext uri="{BB962C8B-B14F-4D97-AF65-F5344CB8AC3E}">
        <p14:creationId xmlns:p14="http://schemas.microsoft.com/office/powerpoint/2010/main" val="3242389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7635E-3059-CF45-BBC7-4274CACBF305}"/>
              </a:ext>
            </a:extLst>
          </p:cNvPr>
          <p:cNvSpPr>
            <a:spLocks noGrp="1"/>
          </p:cNvSpPr>
          <p:nvPr>
            <p:ph type="title"/>
          </p:nvPr>
        </p:nvSpPr>
        <p:spPr>
          <a:xfrm>
            <a:off x="371475" y="260351"/>
            <a:ext cx="11520487" cy="758824"/>
          </a:xfrm>
        </p:spPr>
        <p:txBody>
          <a:bodyPr anchor="ctr">
            <a:normAutofit/>
          </a:bodyPr>
          <a:lstStyle/>
          <a:p>
            <a:r>
              <a:rPr lang="en-US" dirty="0"/>
              <a:t>What is Cyanoacrylate Tissue Adhesive (TA)?</a:t>
            </a:r>
          </a:p>
        </p:txBody>
      </p:sp>
      <p:graphicFrame>
        <p:nvGraphicFramePr>
          <p:cNvPr id="5" name="Content Placeholder 2">
            <a:extLst>
              <a:ext uri="{FF2B5EF4-FFF2-40B4-BE49-F238E27FC236}">
                <a16:creationId xmlns:a16="http://schemas.microsoft.com/office/drawing/2014/main" id="{CE45869A-4928-C99B-227D-F9B5A21CA458}"/>
              </a:ext>
            </a:extLst>
          </p:cNvPr>
          <p:cNvGraphicFramePr>
            <a:graphicFrameLocks noGrp="1"/>
          </p:cNvGraphicFramePr>
          <p:nvPr>
            <p:ph idx="1"/>
            <p:extLst>
              <p:ext uri="{D42A27DB-BD31-4B8C-83A1-F6EECF244321}">
                <p14:modId xmlns:p14="http://schemas.microsoft.com/office/powerpoint/2010/main" val="1808965215"/>
              </p:ext>
            </p:extLst>
          </p:nvPr>
        </p:nvGraphicFramePr>
        <p:xfrm>
          <a:off x="371474" y="1233488"/>
          <a:ext cx="11520487" cy="4943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4349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5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9899954-BEF2-0816-40A2-9EC560304092}"/>
              </a:ext>
            </a:extLst>
          </p:cNvPr>
          <p:cNvSpPr txBox="1"/>
          <p:nvPr/>
        </p:nvSpPr>
        <p:spPr>
          <a:xfrm>
            <a:off x="258107" y="229193"/>
            <a:ext cx="11822490" cy="133886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kern="1200" dirty="0">
                <a:solidFill>
                  <a:schemeClr val="accent1"/>
                </a:solidFill>
                <a:latin typeface="Amasis MT Pro Black" panose="02040A04050005020304" pitchFamily="18" charset="0"/>
                <a:ea typeface="+mj-ea"/>
                <a:cs typeface="+mj-cs"/>
              </a:rPr>
              <a:t>2-octyl cyanoacrylate (80%) butyl cyanoacrylate</a:t>
            </a:r>
          </a:p>
        </p:txBody>
      </p:sp>
      <p:sp>
        <p:nvSpPr>
          <p:cNvPr id="2" name="TextBox 1">
            <a:extLst>
              <a:ext uri="{FF2B5EF4-FFF2-40B4-BE49-F238E27FC236}">
                <a16:creationId xmlns:a16="http://schemas.microsoft.com/office/drawing/2014/main" id="{E6C53632-6964-2F21-0AF6-2B079BC60F79}"/>
              </a:ext>
            </a:extLst>
          </p:cNvPr>
          <p:cNvSpPr txBox="1"/>
          <p:nvPr/>
        </p:nvSpPr>
        <p:spPr>
          <a:xfrm>
            <a:off x="258106" y="5466519"/>
            <a:ext cx="6039891" cy="954107"/>
          </a:xfrm>
          <a:prstGeom prst="rect">
            <a:avLst/>
          </a:prstGeom>
          <a:noFill/>
        </p:spPr>
        <p:txBody>
          <a:bodyPr wrap="square" rtlCol="0">
            <a:spAutoFit/>
          </a:bodyPr>
          <a:lstStyle/>
          <a:p>
            <a:pPr algn="ctr"/>
            <a:r>
              <a:rPr lang="en-US" sz="2800" b="1" dirty="0">
                <a:solidFill>
                  <a:schemeClr val="accent1"/>
                </a:solidFill>
              </a:rPr>
              <a:t>Water diffusion from microbe cell into CA causes cell lysis and death</a:t>
            </a:r>
          </a:p>
        </p:txBody>
      </p:sp>
      <p:graphicFrame>
        <p:nvGraphicFramePr>
          <p:cNvPr id="9" name="TextBox 4">
            <a:extLst>
              <a:ext uri="{FF2B5EF4-FFF2-40B4-BE49-F238E27FC236}">
                <a16:creationId xmlns:a16="http://schemas.microsoft.com/office/drawing/2014/main" id="{E0791481-B475-25DC-EE4B-3B3E58E06668}"/>
              </a:ext>
            </a:extLst>
          </p:cNvPr>
          <p:cNvGraphicFramePr/>
          <p:nvPr/>
        </p:nvGraphicFramePr>
        <p:xfrm>
          <a:off x="6758637" y="1490945"/>
          <a:ext cx="5175257" cy="4772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A close-up of a microscope&#10;&#10;Description automatically generated">
            <a:extLst>
              <a:ext uri="{FF2B5EF4-FFF2-40B4-BE49-F238E27FC236}">
                <a16:creationId xmlns:a16="http://schemas.microsoft.com/office/drawing/2014/main" id="{FC5BD6D4-01FB-DFA3-948C-04FE7E8DB649}"/>
              </a:ext>
            </a:extLst>
          </p:cNvPr>
          <p:cNvPicPr>
            <a:picLocks noChangeAspect="1"/>
          </p:cNvPicPr>
          <p:nvPr/>
        </p:nvPicPr>
        <p:blipFill rotWithShape="1">
          <a:blip r:embed="rId8"/>
          <a:srcRect t="16882" b="7579"/>
          <a:stretch/>
        </p:blipFill>
        <p:spPr>
          <a:xfrm>
            <a:off x="663792" y="1568063"/>
            <a:ext cx="5428833" cy="3949060"/>
          </a:xfrm>
          <a:prstGeom prst="flowChartConnector">
            <a:avLst/>
          </a:prstGeom>
        </p:spPr>
      </p:pic>
      <p:sp>
        <p:nvSpPr>
          <p:cNvPr id="3" name="TextBox 2">
            <a:extLst>
              <a:ext uri="{FF2B5EF4-FFF2-40B4-BE49-F238E27FC236}">
                <a16:creationId xmlns:a16="http://schemas.microsoft.com/office/drawing/2014/main" id="{E22D9A03-841A-8A68-E5D7-4AB547230F0C}"/>
              </a:ext>
            </a:extLst>
          </p:cNvPr>
          <p:cNvSpPr txBox="1"/>
          <p:nvPr/>
        </p:nvSpPr>
        <p:spPr>
          <a:xfrm>
            <a:off x="196458" y="6444141"/>
            <a:ext cx="3133310" cy="338554"/>
          </a:xfrm>
          <a:prstGeom prst="rect">
            <a:avLst/>
          </a:prstGeom>
          <a:noFill/>
        </p:spPr>
        <p:txBody>
          <a:bodyPr wrap="square" rtlCol="0">
            <a:spAutoFit/>
          </a:bodyPr>
          <a:lstStyle/>
          <a:p>
            <a:r>
              <a:rPr lang="en-US" sz="1600" dirty="0">
                <a:solidFill>
                  <a:schemeClr val="accent1"/>
                </a:solidFill>
              </a:rPr>
              <a:t>(Prince et al., 2017)</a:t>
            </a:r>
          </a:p>
        </p:txBody>
      </p:sp>
      <p:pic>
        <p:nvPicPr>
          <p:cNvPr id="12" name="Picture 11" descr="A close-up of a cell&#10;&#10;Description automatically generated">
            <a:extLst>
              <a:ext uri="{FF2B5EF4-FFF2-40B4-BE49-F238E27FC236}">
                <a16:creationId xmlns:a16="http://schemas.microsoft.com/office/drawing/2014/main" id="{3FF58C04-FFF2-D91F-1A13-80A92A3EDD48}"/>
              </a:ext>
            </a:extLst>
          </p:cNvPr>
          <p:cNvPicPr>
            <a:picLocks noChangeAspect="1"/>
          </p:cNvPicPr>
          <p:nvPr/>
        </p:nvPicPr>
        <p:blipFill>
          <a:blip r:embed="rId9"/>
          <a:stretch>
            <a:fillRect/>
          </a:stretch>
        </p:blipFill>
        <p:spPr>
          <a:xfrm>
            <a:off x="2420126" y="1800429"/>
            <a:ext cx="3114286" cy="1628571"/>
          </a:xfrm>
          <a:prstGeom prst="rect">
            <a:avLst/>
          </a:prstGeom>
        </p:spPr>
      </p:pic>
    </p:spTree>
    <p:extLst>
      <p:ext uri="{BB962C8B-B14F-4D97-AF65-F5344CB8AC3E}">
        <p14:creationId xmlns:p14="http://schemas.microsoft.com/office/powerpoint/2010/main" val="10787325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768246-2496-4F97-8FCA-02252116FF87}"/>
              </a:ext>
            </a:extLst>
          </p:cNvPr>
          <p:cNvSpPr>
            <a:spLocks noGrp="1"/>
          </p:cNvSpPr>
          <p:nvPr>
            <p:ph type="title"/>
          </p:nvPr>
        </p:nvSpPr>
        <p:spPr/>
        <p:txBody>
          <a:bodyPr/>
          <a:lstStyle/>
          <a:p>
            <a:r>
              <a:rPr lang="en-US"/>
              <a:t>Impact of Cyanoacrylate Adhesive Securement</a:t>
            </a:r>
          </a:p>
        </p:txBody>
      </p:sp>
      <p:pic>
        <p:nvPicPr>
          <p:cNvPr id="22" name="Picture Placeholder 21" descr="Petri Dish with solid fill">
            <a:extLst>
              <a:ext uri="{FF2B5EF4-FFF2-40B4-BE49-F238E27FC236}">
                <a16:creationId xmlns:a16="http://schemas.microsoft.com/office/drawing/2014/main" id="{0F5C8F58-81B2-4162-9563-70C679CF85F2}"/>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8647" b="8647"/>
          <a:stretch/>
        </p:blipFill>
        <p:spPr>
          <a:xfrm>
            <a:off x="876300" y="1739900"/>
            <a:ext cx="1689100" cy="1397000"/>
          </a:xfrm>
        </p:spPr>
      </p:pic>
      <p:pic>
        <p:nvPicPr>
          <p:cNvPr id="26" name="Picture Placeholder 25" descr="Splash with solid fill">
            <a:extLst>
              <a:ext uri="{FF2B5EF4-FFF2-40B4-BE49-F238E27FC236}">
                <a16:creationId xmlns:a16="http://schemas.microsoft.com/office/drawing/2014/main" id="{2AD0E03E-80ED-4CBF-B567-3E1EAB01FD41}"/>
              </a:ext>
              <a:ext uri="{C183D7F6-B498-43B3-948B-1728B52AA6E4}">
                <adec:decorative xmlns:adec="http://schemas.microsoft.com/office/drawing/2017/decorative" val="1"/>
              </a:ext>
            </a:extLst>
          </p:cNvPr>
          <p:cNvPicPr>
            <a:picLocks noGrp="1" noChangeAspect="1"/>
          </p:cNvPicPr>
          <p:nvPr>
            <p:ph type="pic" sz="quarter" idx="14"/>
          </p:nvPr>
        </p:nvPicPr>
        <p:blipFill>
          <a:blip r:embed="rId5">
            <a:extLst>
              <a:ext uri="{96DAC541-7B7A-43D3-8B79-37D633B846F1}">
                <asvg:svgBlip xmlns:asvg="http://schemas.microsoft.com/office/drawing/2016/SVG/main" r:embed="rId6"/>
              </a:ext>
            </a:extLst>
          </a:blip>
          <a:srcRect t="8647" b="8647"/>
          <a:stretch/>
        </p:blipFill>
        <p:spPr>
          <a:xfrm>
            <a:off x="3829813" y="4263232"/>
            <a:ext cx="1689100" cy="1397000"/>
          </a:xfrm>
        </p:spPr>
      </p:pic>
      <p:pic>
        <p:nvPicPr>
          <p:cNvPr id="24" name="Picture Placeholder 23" descr="Anchor with solid fill">
            <a:extLst>
              <a:ext uri="{FF2B5EF4-FFF2-40B4-BE49-F238E27FC236}">
                <a16:creationId xmlns:a16="http://schemas.microsoft.com/office/drawing/2014/main" id="{F1E0AF3E-867C-4F0D-8325-9DC9A985B427}"/>
              </a:ext>
              <a:ext uri="{C183D7F6-B498-43B3-948B-1728B52AA6E4}">
                <adec:decorative xmlns:adec="http://schemas.microsoft.com/office/drawing/2017/decorative" val="1"/>
              </a:ext>
            </a:extLst>
          </p:cNvPr>
          <p:cNvPicPr>
            <a:picLocks noGrp="1" noChangeAspect="1"/>
          </p:cNvPicPr>
          <p:nvPr>
            <p:ph type="pic" sz="quarter" idx="15"/>
          </p:nvPr>
        </p:nvPicPr>
        <p:blipFill>
          <a:blip r:embed="rId7">
            <a:extLst>
              <a:ext uri="{96DAC541-7B7A-43D3-8B79-37D633B846F1}">
                <asvg:svgBlip xmlns:asvg="http://schemas.microsoft.com/office/drawing/2016/SVG/main" r:embed="rId8"/>
              </a:ext>
            </a:extLst>
          </a:blip>
          <a:srcRect t="8647" b="8647"/>
          <a:stretch/>
        </p:blipFill>
        <p:spPr>
          <a:xfrm>
            <a:off x="6744524" y="1739900"/>
            <a:ext cx="1689100" cy="1397000"/>
          </a:xfrm>
        </p:spPr>
      </p:pic>
      <p:pic>
        <p:nvPicPr>
          <p:cNvPr id="28" name="Picture Placeholder 27" descr="Caterpillar with solid fill">
            <a:extLst>
              <a:ext uri="{FF2B5EF4-FFF2-40B4-BE49-F238E27FC236}">
                <a16:creationId xmlns:a16="http://schemas.microsoft.com/office/drawing/2014/main" id="{43BC7054-E269-4210-98F5-65D485066725}"/>
              </a:ext>
              <a:ext uri="{C183D7F6-B498-43B3-948B-1728B52AA6E4}">
                <adec:decorative xmlns:adec="http://schemas.microsoft.com/office/drawing/2017/decorative" val="1"/>
              </a:ext>
            </a:extLst>
          </p:cNvPr>
          <p:cNvPicPr>
            <a:picLocks noGrp="1" noChangeAspect="1"/>
          </p:cNvPicPr>
          <p:nvPr>
            <p:ph type="pic" sz="quarter" idx="17"/>
          </p:nvPr>
        </p:nvPicPr>
        <p:blipFill>
          <a:blip r:embed="rId9">
            <a:extLst>
              <a:ext uri="{96DAC541-7B7A-43D3-8B79-37D633B846F1}">
                <asvg:svgBlip xmlns:asvg="http://schemas.microsoft.com/office/drawing/2016/SVG/main" r:embed="rId10"/>
              </a:ext>
            </a:extLst>
          </a:blip>
          <a:srcRect t="8647" b="8647"/>
          <a:stretch/>
        </p:blipFill>
        <p:spPr>
          <a:xfrm>
            <a:off x="9659235" y="4263232"/>
            <a:ext cx="1689100" cy="1397000"/>
          </a:xfrm>
        </p:spPr>
      </p:pic>
      <p:sp>
        <p:nvSpPr>
          <p:cNvPr id="11" name="Text Placeholder 10">
            <a:extLst>
              <a:ext uri="{FF2B5EF4-FFF2-40B4-BE49-F238E27FC236}">
                <a16:creationId xmlns:a16="http://schemas.microsoft.com/office/drawing/2014/main" id="{901B6E4D-6942-45C5-99A9-6B769E8902BD}"/>
              </a:ext>
            </a:extLst>
          </p:cNvPr>
          <p:cNvSpPr>
            <a:spLocks noGrp="1"/>
          </p:cNvSpPr>
          <p:nvPr>
            <p:ph type="body" sz="quarter" idx="18"/>
          </p:nvPr>
        </p:nvSpPr>
        <p:spPr>
          <a:xfrm>
            <a:off x="372149" y="3998271"/>
            <a:ext cx="2697401" cy="2230024"/>
          </a:xfrm>
        </p:spPr>
        <p:txBody>
          <a:bodyPr/>
          <a:lstStyle/>
          <a:p>
            <a:r>
              <a:rPr lang="en-US" sz="2800" b="1"/>
              <a:t>8-log reduction</a:t>
            </a:r>
            <a:br>
              <a:rPr lang="en-US" sz="2800" b="1"/>
            </a:br>
            <a:r>
              <a:rPr lang="en-US" sz="2800" b="1"/>
              <a:t>Broad Spectrum</a:t>
            </a:r>
            <a:br>
              <a:rPr lang="en-US" sz="2800" b="1"/>
            </a:br>
            <a:r>
              <a:rPr lang="en-US" sz="2800" b="1"/>
              <a:t>Gram – , Gram + Yeast and Fungi</a:t>
            </a:r>
          </a:p>
        </p:txBody>
      </p:sp>
      <p:sp>
        <p:nvSpPr>
          <p:cNvPr id="12" name="Text Placeholder 11">
            <a:extLst>
              <a:ext uri="{FF2B5EF4-FFF2-40B4-BE49-F238E27FC236}">
                <a16:creationId xmlns:a16="http://schemas.microsoft.com/office/drawing/2014/main" id="{7D269992-EA9D-41F6-85C3-B78921847100}"/>
              </a:ext>
            </a:extLst>
          </p:cNvPr>
          <p:cNvSpPr>
            <a:spLocks noGrp="1"/>
          </p:cNvSpPr>
          <p:nvPr>
            <p:ph type="body" sz="quarter" idx="19"/>
          </p:nvPr>
        </p:nvSpPr>
        <p:spPr>
          <a:xfrm>
            <a:off x="3470885" y="1414816"/>
            <a:ext cx="2336800" cy="2216237"/>
          </a:xfrm>
        </p:spPr>
        <p:txBody>
          <a:bodyPr anchor="b"/>
          <a:lstStyle/>
          <a:p>
            <a:r>
              <a:rPr lang="en-US" sz="2800" b="1"/>
              <a:t>Seals the insertion site</a:t>
            </a:r>
            <a:br>
              <a:rPr lang="en-US" sz="2800" b="1"/>
            </a:br>
            <a:r>
              <a:rPr lang="en-US" sz="2800" b="1"/>
              <a:t>Provides Hemostasis</a:t>
            </a:r>
            <a:br>
              <a:rPr lang="en-US" sz="2800" b="1"/>
            </a:br>
            <a:endParaRPr lang="en-US" sz="2800" b="1"/>
          </a:p>
        </p:txBody>
      </p:sp>
      <p:sp>
        <p:nvSpPr>
          <p:cNvPr id="13" name="Text Placeholder 12">
            <a:extLst>
              <a:ext uri="{FF2B5EF4-FFF2-40B4-BE49-F238E27FC236}">
                <a16:creationId xmlns:a16="http://schemas.microsoft.com/office/drawing/2014/main" id="{6DFAA7E0-5467-48C2-A0A1-08FFCDD0AB29}"/>
              </a:ext>
            </a:extLst>
          </p:cNvPr>
          <p:cNvSpPr>
            <a:spLocks noGrp="1"/>
          </p:cNvSpPr>
          <p:nvPr>
            <p:ph type="body" sz="quarter" idx="20"/>
          </p:nvPr>
        </p:nvSpPr>
        <p:spPr>
          <a:xfrm>
            <a:off x="6420674" y="3892757"/>
            <a:ext cx="2336800" cy="2137949"/>
          </a:xfrm>
        </p:spPr>
        <p:txBody>
          <a:bodyPr/>
          <a:lstStyle/>
          <a:p>
            <a:r>
              <a:rPr lang="en-US" sz="2800" b="1"/>
              <a:t>Catheter securement </a:t>
            </a:r>
            <a:br>
              <a:rPr lang="en-US" sz="2800" b="1"/>
            </a:br>
            <a:r>
              <a:rPr lang="en-US" sz="2800" b="1"/>
              <a:t>Improve dressing adherence</a:t>
            </a:r>
          </a:p>
        </p:txBody>
      </p:sp>
      <p:sp>
        <p:nvSpPr>
          <p:cNvPr id="14" name="Text Placeholder 13">
            <a:extLst>
              <a:ext uri="{FF2B5EF4-FFF2-40B4-BE49-F238E27FC236}">
                <a16:creationId xmlns:a16="http://schemas.microsoft.com/office/drawing/2014/main" id="{26CD0F95-69FE-4CD4-B47D-11711D394220}"/>
              </a:ext>
            </a:extLst>
          </p:cNvPr>
          <p:cNvSpPr>
            <a:spLocks noGrp="1"/>
          </p:cNvSpPr>
          <p:nvPr>
            <p:ph type="body" sz="quarter" idx="21"/>
          </p:nvPr>
        </p:nvSpPr>
        <p:spPr/>
        <p:txBody>
          <a:bodyPr anchor="b"/>
          <a:lstStyle/>
          <a:p>
            <a:r>
              <a:rPr lang="en-US" sz="2800" b="1"/>
              <a:t>CLABSI Reduction</a:t>
            </a:r>
          </a:p>
          <a:p>
            <a:r>
              <a:rPr lang="en-US" sz="2800" b="1"/>
              <a:t>Immobilize Pathogens</a:t>
            </a:r>
          </a:p>
        </p:txBody>
      </p:sp>
    </p:spTree>
    <p:extLst>
      <p:ext uri="{BB962C8B-B14F-4D97-AF65-F5344CB8AC3E}">
        <p14:creationId xmlns:p14="http://schemas.microsoft.com/office/powerpoint/2010/main" val="1163063007"/>
      </p:ext>
    </p:extLst>
  </p:cSld>
  <p:clrMapOvr>
    <a:masterClrMapping/>
  </p:clrMapOvr>
</p:sld>
</file>

<file path=ppt/theme/theme1.xml><?xml version="1.0" encoding="utf-8"?>
<a:theme xmlns:a="http://schemas.openxmlformats.org/drawingml/2006/main" name="Office Theme">
  <a:themeElements>
    <a:clrScheme name="MSFT_Color_1">
      <a:dk1>
        <a:srgbClr val="32363F"/>
      </a:dk1>
      <a:lt1>
        <a:sysClr val="window" lastClr="FFFFFF"/>
      </a:lt1>
      <a:dk2>
        <a:srgbClr val="313C41"/>
      </a:dk2>
      <a:lt2>
        <a:srgbClr val="FFFFFF"/>
      </a:lt2>
      <a:accent1>
        <a:srgbClr val="2C85AE"/>
      </a:accent1>
      <a:accent2>
        <a:srgbClr val="5E5CA2"/>
      </a:accent2>
      <a:accent3>
        <a:srgbClr val="5268A5"/>
      </a:accent3>
      <a:accent4>
        <a:srgbClr val="4276AA"/>
      </a:accent4>
      <a:accent5>
        <a:srgbClr val="1891AB"/>
      </a:accent5>
      <a:accent6>
        <a:srgbClr val="00A09D"/>
      </a:accent6>
      <a:hlink>
        <a:srgbClr val="2C85AE"/>
      </a:hlink>
      <a:folHlink>
        <a:srgbClr val="00A09D"/>
      </a:folHlink>
    </a:clrScheme>
    <a:fontScheme name="MSFT_Fon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itle goes here" id="{A4715F0E-2373-46DF-8650-9CD6D2E73FF4}" vid="{7AE24D49-249C-4823-B15D-D301F3E63356}"/>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bold block presentation</Template>
  <TotalTime>2955</TotalTime>
  <Words>2874</Words>
  <Application>Microsoft Office PowerPoint</Application>
  <PresentationFormat>Widescreen</PresentationFormat>
  <Paragraphs>384</Paragraphs>
  <Slides>29</Slides>
  <Notes>26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Amasis MT Pro Black</vt:lpstr>
      <vt:lpstr>Arial</vt:lpstr>
      <vt:lpstr>Calibri</vt:lpstr>
      <vt:lpstr>Calibri Light</vt:lpstr>
      <vt:lpstr>Congenial Black</vt:lpstr>
      <vt:lpstr>Fira Sans Extra Condensed Medium</vt:lpstr>
      <vt:lpstr>Lato Light</vt:lpstr>
      <vt:lpstr>Poppins</vt:lpstr>
      <vt:lpstr>Segoe UI</vt:lpstr>
      <vt:lpstr>Times New Roman</vt:lpstr>
      <vt:lpstr>Wingdings</vt:lpstr>
      <vt:lpstr>Office Theme</vt:lpstr>
      <vt:lpstr>2_Office Theme</vt:lpstr>
      <vt:lpstr>Integrating Tissue Adhesive in  Your  Bundle</vt:lpstr>
      <vt:lpstr>Amy Paradis,  NNP-BC, MS, CNS </vt:lpstr>
      <vt:lpstr>Disclosures</vt:lpstr>
      <vt:lpstr>Average daily census: 22 babies 35 bed Community Level III NICU 379 admissions in 2022  ~40 PICCs central lines   ~ 55 Umbilical lines  </vt:lpstr>
      <vt:lpstr>Polling Questions??</vt:lpstr>
      <vt:lpstr>Objectives </vt:lpstr>
      <vt:lpstr>What is Cyanoacrylate Tissue Adhesive (TA)?</vt:lpstr>
      <vt:lpstr>PowerPoint Presentation</vt:lpstr>
      <vt:lpstr>Impact of Cyanoacrylate Adhesive Securement</vt:lpstr>
      <vt:lpstr>Standards and Guidelines </vt:lpstr>
      <vt:lpstr>Cyanoacrylate Securement in Neonatal PICC Use</vt:lpstr>
      <vt:lpstr>Multimodal Approach to Reducing PIVC Complications</vt:lpstr>
      <vt:lpstr>Umbilical Catheter RCT</vt:lpstr>
      <vt:lpstr>Umbilical Catheter Securement with Tissue Adhesive Added</vt:lpstr>
      <vt:lpstr>Tissue Adhesive Removal </vt:lpstr>
      <vt:lpstr>PowerPoint Presentation</vt:lpstr>
      <vt:lpstr>Practice Bundles</vt:lpstr>
      <vt:lpstr>Insertion</vt:lpstr>
      <vt:lpstr>Maintenance </vt:lpstr>
      <vt:lpstr>Tubing and Access</vt:lpstr>
      <vt:lpstr>Administrative Leadership</vt:lpstr>
      <vt:lpstr>Tissue Adhesive Experience                                Outcomes</vt:lpstr>
      <vt:lpstr>Our CLABSI Journey</vt:lpstr>
      <vt:lpstr>Outcomes with tissue adhesive in NICU, Doctor’s Modesto, CA</vt:lpstr>
      <vt:lpstr>Tissue Adhesive Experience</vt:lpstr>
      <vt:lpstr>PowerPoint Presentation</vt:lpstr>
      <vt:lpstr>Future Opportunities for TA Use </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 </dc:title>
  <dc:creator>Lori Kaczmarek</dc:creator>
  <cp:lastModifiedBy>Lori Kaczmarek</cp:lastModifiedBy>
  <cp:revision>91</cp:revision>
  <dcterms:created xsi:type="dcterms:W3CDTF">2022-12-29T23:19:43Z</dcterms:created>
  <dcterms:modified xsi:type="dcterms:W3CDTF">2023-08-26T01:32:47Z</dcterms:modified>
</cp:coreProperties>
</file>